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0" r:id="rId1"/>
  </p:sldMasterIdLst>
  <p:notesMasterIdLst>
    <p:notesMasterId r:id="rId29"/>
  </p:notesMasterIdLst>
  <p:handoutMasterIdLst>
    <p:handoutMasterId r:id="rId30"/>
  </p:handoutMasterIdLst>
  <p:sldIdLst>
    <p:sldId id="272" r:id="rId2"/>
    <p:sldId id="273" r:id="rId3"/>
    <p:sldId id="259" r:id="rId4"/>
    <p:sldId id="278" r:id="rId5"/>
    <p:sldId id="261" r:id="rId6"/>
    <p:sldId id="283" r:id="rId7"/>
    <p:sldId id="262" r:id="rId8"/>
    <p:sldId id="263" r:id="rId9"/>
    <p:sldId id="266" r:id="rId10"/>
    <p:sldId id="267" r:id="rId11"/>
    <p:sldId id="268" r:id="rId12"/>
    <p:sldId id="282" r:id="rId13"/>
    <p:sldId id="285" r:id="rId14"/>
    <p:sldId id="286" r:id="rId15"/>
    <p:sldId id="284" r:id="rId16"/>
    <p:sldId id="287" r:id="rId17"/>
    <p:sldId id="291" r:id="rId18"/>
    <p:sldId id="298" r:id="rId19"/>
    <p:sldId id="288" r:id="rId20"/>
    <p:sldId id="292" r:id="rId21"/>
    <p:sldId id="289" r:id="rId22"/>
    <p:sldId id="297" r:id="rId23"/>
    <p:sldId id="290" r:id="rId24"/>
    <p:sldId id="293" r:id="rId25"/>
    <p:sldId id="296" r:id="rId26"/>
    <p:sldId id="280"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3864" userDrawn="1">
          <p15:clr>
            <a:srgbClr val="A4A3A4"/>
          </p15:clr>
        </p15:guide>
        <p15:guide id="3" orient="horz" pos="1272" userDrawn="1">
          <p15:clr>
            <a:srgbClr val="A4A3A4"/>
          </p15:clr>
        </p15:guide>
        <p15:guide id="4" orient="horz" pos="2312" userDrawn="1">
          <p15:clr>
            <a:srgbClr val="A4A3A4"/>
          </p15:clr>
        </p15:guide>
        <p15:guide id="5" orient="horz" pos="1944" userDrawn="1">
          <p15:clr>
            <a:srgbClr val="A4A3A4"/>
          </p15:clr>
        </p15:guide>
        <p15:guide id="6" orient="horz" pos="232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5E6A76"/>
    <a:srgbClr val="5B929D"/>
    <a:srgbClr val="D1D8B7"/>
    <a:srgbClr val="A09D79"/>
    <a:srgbClr val="AD5C4D"/>
    <a:srgbClr val="543E35"/>
    <a:srgbClr val="637700"/>
    <a:srgbClr val="FFF4ED"/>
    <a:srgbClr val="000000"/>
    <a:srgbClr val="F8F3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C33F5C-FBC4-4CF7-B9E7-497E65221C3F}" v="4" dt="2022-11-16T03:31:59.976"/>
  </p1510:revLst>
</p1510:revInfo>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830"/>
  </p:normalViewPr>
  <p:slideViewPr>
    <p:cSldViewPr snapToGrid="0">
      <p:cViewPr varScale="1">
        <p:scale>
          <a:sx n="82" d="100"/>
          <a:sy n="82" d="100"/>
        </p:scale>
        <p:origin x="720" y="53"/>
      </p:cViewPr>
      <p:guideLst>
        <p:guide orient="horz" pos="528"/>
        <p:guide pos="3864"/>
        <p:guide orient="horz" pos="1272"/>
        <p:guide orient="horz" pos="2312"/>
        <p:guide orient="horz" pos="1944"/>
        <p:guide orient="horz" pos="2328"/>
      </p:guideLst>
    </p:cSldViewPr>
  </p:slideViewPr>
  <p:outlineViewPr>
    <p:cViewPr>
      <p:scale>
        <a:sx n="33" d="100"/>
        <a:sy n="33" d="100"/>
      </p:scale>
      <p:origin x="0" y="0"/>
    </p:cViewPr>
  </p:outlineViewPr>
  <p:notesTextViewPr>
    <p:cViewPr>
      <p:scale>
        <a:sx n="135" d="100"/>
        <a:sy n="135" d="100"/>
      </p:scale>
      <p:origin x="0" y="0"/>
    </p:cViewPr>
  </p:notesTextViewPr>
  <p:notesViewPr>
    <p:cSldViewPr snapToGrid="0">
      <p:cViewPr varScale="1">
        <p:scale>
          <a:sx n="58" d="100"/>
          <a:sy n="58" d="100"/>
        </p:scale>
        <p:origin x="324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8/layout/LinedList" loCatId="list" qsTypeId="urn:microsoft.com/office/officeart/2005/8/quickstyle/3d2" qsCatId="3D" csTypeId="urn:microsoft.com/office/officeart/2005/8/colors/accent1_3" csCatId="accent1" phldr="1"/>
      <dgm:spPr/>
      <dgm:t>
        <a:bodyPr/>
        <a:lstStyle/>
        <a:p>
          <a:endParaRPr lang="en-US"/>
        </a:p>
      </dgm:t>
    </dgm:pt>
    <dgm:pt modelId="{73D947E0-108F-4D20-A71E-3CF329F97212}">
      <dgm:prSet phldr="0" custT="1"/>
      <dgm:spPr/>
      <dgm:t>
        <a:bodyPr anchor="ctr"/>
        <a:lstStyle/>
        <a:p>
          <a:pPr marL="0" rtl="0"/>
          <a:r>
            <a:rPr lang="en-US" sz="2000" b="1" i="0" dirty="0">
              <a:solidFill>
                <a:schemeClr val="accent2">
                  <a:lumMod val="75000"/>
                </a:schemeClr>
              </a:solidFill>
              <a:latin typeface="Gill Sans Nova" panose="020B0602020104020203" pitchFamily="34" charset="0"/>
              <a:cs typeface="Gill Sans SemiBold" panose="020B0502020104020203" pitchFamily="34" charset="-79"/>
            </a:rPr>
            <a:t>HARDWARE</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B1AFA1AF-0FF8-45B3-A6D0-0E255A2F637D}">
      <dgm:prSet phldr="0" custT="1"/>
      <dgm:spPr/>
      <dgm:t>
        <a:bodyPr anchor="ctr"/>
        <a:lstStyle/>
        <a:p>
          <a:pPr marL="0"/>
          <a:r>
            <a:rPr lang="en-US" sz="2000" b="1" i="0" dirty="0">
              <a:solidFill>
                <a:schemeClr val="accent2">
                  <a:lumMod val="75000"/>
                </a:schemeClr>
              </a:solidFill>
              <a:latin typeface="Gill Sans Nova" panose="020B0602020104020203" pitchFamily="34" charset="0"/>
              <a:cs typeface="Gill Sans SemiBold" panose="020B0502020104020203" pitchFamily="34" charset="-79"/>
            </a:rPr>
            <a:t>SOFTWARE</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dgm:t>
        <a:bodyPr anchor="ctr"/>
        <a:lstStyle/>
        <a:p>
          <a:pPr marL="0">
            <a:lnSpc>
              <a:spcPct val="100000"/>
            </a:lnSpc>
          </a:pPr>
          <a:r>
            <a:rPr lang="en-US" sz="1600" dirty="0">
              <a:solidFill>
                <a:schemeClr val="accent2">
                  <a:lumMod val="75000"/>
                </a:schemeClr>
              </a:solidFill>
            </a:rPr>
            <a:t>Programming language               </a:t>
          </a:r>
          <a:r>
            <a:rPr lang="en-US" sz="1600" dirty="0"/>
            <a:t>:  </a:t>
          </a:r>
          <a:r>
            <a:rPr lang="en-US" sz="1600" b="1" dirty="0">
              <a:solidFill>
                <a:schemeClr val="accent2">
                  <a:lumMod val="75000"/>
                </a:schemeClr>
              </a:solidFill>
            </a:rPr>
            <a:t>Python</a:t>
          </a:r>
          <a:endParaRPr lang="en-US" sz="1600" b="1" i="0" dirty="0">
            <a:solidFill>
              <a:schemeClr val="accent2">
                <a:lumMod val="75000"/>
              </a:schemeClr>
            </a:solidFill>
            <a:latin typeface="Gill Sans Nova" panose="020B0602020104020203" pitchFamily="34" charset="0"/>
            <a:cs typeface="Gill Sans SemiBold" panose="020B05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dgm:t>
        <a:bodyPr anchor="ctr"/>
        <a:lstStyle/>
        <a:p>
          <a:pPr marL="0"/>
          <a:r>
            <a:rPr lang="en-US" sz="2000" b="1" i="0" kern="1200" dirty="0">
              <a:solidFill>
                <a:srgbClr val="AC5B4C">
                  <a:lumMod val="75000"/>
                </a:srgbClr>
              </a:solidFill>
              <a:latin typeface="Gill Sans Nova" panose="020B0602020104020203" pitchFamily="34" charset="0"/>
              <a:ea typeface="+mn-ea"/>
              <a:cs typeface="Gill Sans SemiBold" panose="020B0502020104020203" pitchFamily="34" charset="-79"/>
            </a:rPr>
            <a:t>LIBRARIES</a:t>
          </a:r>
          <a:r>
            <a:rPr lang="en-US" sz="2000" b="1" kern="1200" dirty="0">
              <a:solidFill>
                <a:schemeClr val="accent2">
                  <a:lumMod val="75000"/>
                </a:schemeClr>
              </a:solidFill>
            </a:rPr>
            <a:t> / </a:t>
          </a:r>
          <a:r>
            <a:rPr lang="en-US" sz="2000" b="1" i="0" kern="1200" dirty="0">
              <a:solidFill>
                <a:srgbClr val="AC5B4C">
                  <a:lumMod val="75000"/>
                </a:srgbClr>
              </a:solidFill>
              <a:latin typeface="Gill Sans Nova" panose="020B0602020104020203" pitchFamily="34" charset="0"/>
              <a:ea typeface="+mn-ea"/>
              <a:cs typeface="Gill Sans SemiBold" panose="020B0502020104020203" pitchFamily="34" charset="-79"/>
            </a:rPr>
            <a:t>PACKAGES</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dgm:t>
        <a:bodyPr anchor="ctr"/>
        <a:lstStyle/>
        <a:p>
          <a:pPr marL="0">
            <a:lnSpc>
              <a:spcPct val="100000"/>
            </a:lnSpc>
          </a:pPr>
          <a:r>
            <a:rPr lang="en-US" sz="1400" dirty="0">
              <a:solidFill>
                <a:schemeClr val="accent2">
                  <a:lumMod val="75000"/>
                </a:schemeClr>
              </a:solidFill>
            </a:rPr>
            <a:t>Pandas</a:t>
          </a:r>
        </a:p>
        <a:p>
          <a:pPr marL="0">
            <a:lnSpc>
              <a:spcPct val="100000"/>
            </a:lnSpc>
          </a:pPr>
          <a:r>
            <a:rPr lang="en-US" sz="1400" dirty="0">
              <a:solidFill>
                <a:schemeClr val="accent2">
                  <a:lumMod val="75000"/>
                </a:schemeClr>
              </a:solidFill>
            </a:rPr>
            <a:t>NumPy</a:t>
          </a:r>
        </a:p>
        <a:p>
          <a:pPr marL="0">
            <a:lnSpc>
              <a:spcPct val="100000"/>
            </a:lnSpc>
          </a:pPr>
          <a:r>
            <a:rPr lang="en-US" sz="1400" dirty="0">
              <a:solidFill>
                <a:schemeClr val="accent2">
                  <a:lumMod val="75000"/>
                </a:schemeClr>
              </a:solidFill>
            </a:rPr>
            <a:t>matplotlib</a:t>
          </a:r>
        </a:p>
        <a:p>
          <a:pPr marL="0">
            <a:lnSpc>
              <a:spcPct val="100000"/>
            </a:lnSpc>
          </a:pPr>
          <a:r>
            <a:rPr lang="en-US" sz="1400" dirty="0">
              <a:solidFill>
                <a:schemeClr val="accent2">
                  <a:lumMod val="75000"/>
                </a:schemeClr>
              </a:solidFill>
            </a:rPr>
            <a:t>seaborn</a:t>
          </a:r>
        </a:p>
        <a:p>
          <a:pPr marL="0">
            <a:lnSpc>
              <a:spcPct val="100000"/>
            </a:lnSpc>
          </a:pPr>
          <a:r>
            <a:rPr lang="en-IN" sz="1400" b="0" i="0" dirty="0">
              <a:solidFill>
                <a:schemeClr val="accent2">
                  <a:lumMod val="75000"/>
                </a:schemeClr>
              </a:solidFill>
              <a:effectLst/>
              <a:latin typeface="+mn-lt"/>
              <a:ea typeface="+mn-ea"/>
              <a:cs typeface="+mn-cs"/>
            </a:rPr>
            <a:t>scikit-learn</a:t>
          </a:r>
          <a:r>
            <a:rPr lang="en-US" sz="1400" b="0" i="0" dirty="0">
              <a:solidFill>
                <a:schemeClr val="accent2">
                  <a:lumMod val="75000"/>
                </a:schemeClr>
              </a:solidFill>
              <a:latin typeface="+mn-lt"/>
              <a:cs typeface="Gill Sans Light" panose="020B0302020104020203" pitchFamily="34" charset="-79"/>
            </a:rPr>
            <a:t>                           </a:t>
          </a:r>
          <a:endParaRPr lang="en-US" sz="1800" b="1" i="0" dirty="0">
            <a:solidFill>
              <a:schemeClr val="accent2"/>
            </a:solidFill>
            <a:latin typeface="Gill Sans Nova" panose="020B0602020104020203" pitchFamily="34" charset="0"/>
            <a:cs typeface="Gill Sans SemiBold" panose="020B0502020104020203" pitchFamily="34" charset="-79"/>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30A490C8-22B4-4D68-875C-0F0DE2FF864D}">
      <dgm:prSet phldr="0" custT="1"/>
      <dgm:spPr/>
      <dgm:t>
        <a:bodyPr/>
        <a:lstStyle/>
        <a:p>
          <a:pPr marL="0">
            <a:lnSpc>
              <a:spcPct val="100000"/>
            </a:lnSpc>
          </a:pPr>
          <a:r>
            <a:rPr lang="en-US" sz="1600" dirty="0">
              <a:solidFill>
                <a:schemeClr val="accent2">
                  <a:lumMod val="75000"/>
                </a:schemeClr>
              </a:solidFill>
            </a:rPr>
            <a:t>RAM </a:t>
          </a:r>
          <a:r>
            <a:rPr lang="en-US" sz="1600" dirty="0"/>
            <a:t>                                    : </a:t>
          </a:r>
          <a:r>
            <a:rPr lang="en-US" sz="1600" b="1" dirty="0">
              <a:solidFill>
                <a:schemeClr val="accent2">
                  <a:lumMod val="75000"/>
                </a:schemeClr>
              </a:solidFill>
            </a:rPr>
            <a:t>8 GB</a:t>
          </a:r>
          <a:endParaRPr lang="en-US" sz="1600" b="1" i="0" dirty="0">
            <a:solidFill>
              <a:schemeClr val="accent2">
                <a:lumMod val="75000"/>
              </a:schemeClr>
            </a:solidFill>
            <a:latin typeface="Gill Sans Nova" panose="020B0602020104020203" pitchFamily="34" charset="0"/>
            <a:cs typeface="Gill Sans SemiBold" panose="020B0502020104020203" pitchFamily="34" charset="-79"/>
          </a:endParaRPr>
        </a:p>
      </dgm:t>
    </dgm:pt>
    <dgm:pt modelId="{45495DA8-8707-41E3-A12B-FA5766269C44}" type="sibTrans" cxnId="{381FE1CC-8184-4745-8EB3-6DE11655998D}">
      <dgm:prSet/>
      <dgm:spPr/>
      <dgm:t>
        <a:bodyPr/>
        <a:lstStyle/>
        <a:p>
          <a:endParaRPr lang="en-US"/>
        </a:p>
      </dgm:t>
    </dgm:pt>
    <dgm:pt modelId="{035C64B0-4F0C-4FD1-BD23-B1D4C9887CBE}" type="parTrans" cxnId="{381FE1CC-8184-4745-8EB3-6DE11655998D}">
      <dgm:prSet/>
      <dgm:spPr/>
      <dgm:t>
        <a:bodyPr/>
        <a:lstStyle/>
        <a:p>
          <a:endParaRPr lang="en-US"/>
        </a:p>
      </dgm:t>
    </dgm:pt>
    <dgm:pt modelId="{1A33568F-1398-45EA-B12C-0EE15978F794}">
      <dgm:prSet custT="1"/>
      <dgm:spPr/>
      <dgm:t>
        <a:bodyPr/>
        <a:lstStyle/>
        <a:p>
          <a:pPr marL="0">
            <a:lnSpc>
              <a:spcPct val="100000"/>
            </a:lnSpc>
          </a:pPr>
          <a:r>
            <a:rPr lang="en-US" sz="1600" kern="1200" dirty="0">
              <a:solidFill>
                <a:srgbClr val="AC5B4C">
                  <a:lumMod val="75000"/>
                </a:srgbClr>
              </a:solidFill>
              <a:latin typeface="Gill Sans Nova Light"/>
              <a:ea typeface="+mn-ea"/>
              <a:cs typeface="+mn-cs"/>
            </a:rPr>
            <a:t>System Type                            : </a:t>
          </a:r>
          <a:r>
            <a:rPr lang="en-US" sz="1600" b="1" kern="1200" dirty="0">
              <a:solidFill>
                <a:srgbClr val="AC5B4C">
                  <a:lumMod val="75000"/>
                </a:srgbClr>
              </a:solidFill>
              <a:latin typeface="Gill Sans Nova Light"/>
              <a:ea typeface="+mn-ea"/>
              <a:cs typeface="+mn-cs"/>
            </a:rPr>
            <a:t>4-bit operating system, x64-based processor</a:t>
          </a:r>
        </a:p>
      </dgm:t>
    </dgm:pt>
    <dgm:pt modelId="{E07F9EB2-AF61-46BB-91DA-9B6849804EDA}" type="parTrans" cxnId="{A801CF44-F85F-44A2-85B0-26BEDFAF74C2}">
      <dgm:prSet/>
      <dgm:spPr/>
      <dgm:t>
        <a:bodyPr/>
        <a:lstStyle/>
        <a:p>
          <a:endParaRPr lang="en-US"/>
        </a:p>
      </dgm:t>
    </dgm:pt>
    <dgm:pt modelId="{B4D30C77-A6D3-4638-91CB-41C40AC98F97}" type="sibTrans" cxnId="{A801CF44-F85F-44A2-85B0-26BEDFAF74C2}">
      <dgm:prSet/>
      <dgm:spPr/>
      <dgm:t>
        <a:bodyPr/>
        <a:lstStyle/>
        <a:p>
          <a:endParaRPr lang="en-US"/>
        </a:p>
      </dgm:t>
    </dgm:pt>
    <dgm:pt modelId="{2437836B-DEB6-4718-A744-29A3EE72E6EB}">
      <dgm:prSet custT="1"/>
      <dgm:spPr/>
      <dgm:t>
        <a:bodyPr/>
        <a:lstStyle/>
        <a:p>
          <a:pPr marL="0">
            <a:lnSpc>
              <a:spcPct val="100000"/>
            </a:lnSpc>
          </a:pPr>
          <a:r>
            <a:rPr lang="en-IN" sz="1600" kern="1200" dirty="0">
              <a:solidFill>
                <a:srgbClr val="AC5B4C">
                  <a:lumMod val="75000"/>
                </a:srgbClr>
              </a:solidFill>
              <a:latin typeface="Gill Sans Nova Light"/>
              <a:ea typeface="+mn-ea"/>
              <a:cs typeface="+mn-cs"/>
            </a:rPr>
            <a:t>Distribution</a:t>
          </a:r>
          <a:r>
            <a:rPr lang="en-IN" sz="1600" kern="1200" dirty="0"/>
            <a:t>                              :  </a:t>
          </a:r>
          <a:r>
            <a:rPr lang="en-IN" sz="1600" b="1" kern="1200" dirty="0">
              <a:solidFill>
                <a:schemeClr val="accent2">
                  <a:lumMod val="75000"/>
                </a:schemeClr>
              </a:solidFill>
            </a:rPr>
            <a:t>Anaconda Navigator</a:t>
          </a:r>
        </a:p>
      </dgm:t>
    </dgm:pt>
    <dgm:pt modelId="{86CF7FFD-DDFB-4CF0-B531-F805E5B9E614}" type="parTrans" cxnId="{1E7713B3-53B6-41BF-A5FB-7D86DA11A513}">
      <dgm:prSet/>
      <dgm:spPr/>
      <dgm:t>
        <a:bodyPr/>
        <a:lstStyle/>
        <a:p>
          <a:endParaRPr lang="en-US"/>
        </a:p>
      </dgm:t>
    </dgm:pt>
    <dgm:pt modelId="{745B70A0-9548-40A7-BF9F-30BF59D3AC21}" type="sibTrans" cxnId="{1E7713B3-53B6-41BF-A5FB-7D86DA11A513}">
      <dgm:prSet/>
      <dgm:spPr/>
      <dgm:t>
        <a:bodyPr/>
        <a:lstStyle/>
        <a:p>
          <a:endParaRPr lang="en-US"/>
        </a:p>
      </dgm:t>
    </dgm:pt>
    <dgm:pt modelId="{D0D0F48A-B7E5-4A51-A8FC-43191EA5D23F}">
      <dgm:prSet custT="1"/>
      <dgm:spPr/>
      <dgm:t>
        <a:bodyPr/>
        <a:lstStyle/>
        <a:p>
          <a:pPr marL="0">
            <a:lnSpc>
              <a:spcPct val="100000"/>
            </a:lnSpc>
          </a:pPr>
          <a:r>
            <a:rPr lang="en-IN" sz="1600" kern="1200" dirty="0">
              <a:solidFill>
                <a:srgbClr val="AC5B4C">
                  <a:lumMod val="75000"/>
                </a:srgbClr>
              </a:solidFill>
              <a:latin typeface="Gill Sans Nova Light"/>
              <a:ea typeface="+mn-ea"/>
              <a:cs typeface="+mn-cs"/>
            </a:rPr>
            <a:t>Browser based language shell      </a:t>
          </a:r>
          <a:r>
            <a:rPr lang="en-IN" sz="1600" kern="1200" dirty="0"/>
            <a:t>:  </a:t>
          </a:r>
          <a:r>
            <a:rPr lang="en-IN" sz="1600" b="1" kern="1200" dirty="0" err="1">
              <a:solidFill>
                <a:schemeClr val="accent2">
                  <a:lumMod val="75000"/>
                </a:schemeClr>
              </a:solidFill>
            </a:rPr>
            <a:t>Jupyter</a:t>
          </a:r>
          <a:r>
            <a:rPr lang="en-IN" sz="1600" b="1" kern="1200" dirty="0">
              <a:solidFill>
                <a:schemeClr val="accent2">
                  <a:lumMod val="75000"/>
                </a:schemeClr>
              </a:solidFill>
            </a:rPr>
            <a:t> Notebook</a:t>
          </a:r>
        </a:p>
      </dgm:t>
    </dgm:pt>
    <dgm:pt modelId="{DBFD577E-28E7-4B95-AC45-DD093A07CD3F}" type="parTrans" cxnId="{8881EC55-DD1A-45B0-8AFC-DD7379B1E25E}">
      <dgm:prSet/>
      <dgm:spPr/>
      <dgm:t>
        <a:bodyPr/>
        <a:lstStyle/>
        <a:p>
          <a:endParaRPr lang="en-US"/>
        </a:p>
      </dgm:t>
    </dgm:pt>
    <dgm:pt modelId="{79006E4B-5EAF-4D6E-890A-F3F4B4540A23}" type="sibTrans" cxnId="{8881EC55-DD1A-45B0-8AFC-DD7379B1E25E}">
      <dgm:prSet/>
      <dgm:spPr/>
      <dgm:t>
        <a:bodyPr/>
        <a:lstStyle/>
        <a:p>
          <a:endParaRPr lang="en-US"/>
        </a:p>
      </dgm:t>
    </dgm:pt>
    <dgm:pt modelId="{6564C5E9-1595-624A-93AF-6AD41D06A4F7}" type="pres">
      <dgm:prSet presAssocID="{0DD8915E-DC14-41D6-9BB5-F49E1C265163}" presName="vert0" presStyleCnt="0">
        <dgm:presLayoutVars>
          <dgm:dir/>
          <dgm:animOne val="branch"/>
          <dgm:animLvl val="lvl"/>
        </dgm:presLayoutVars>
      </dgm:prSet>
      <dgm:spPr/>
    </dgm:pt>
    <dgm:pt modelId="{CFCA7698-FAF1-9341-A1FC-ED13A8E7C585}" type="pres">
      <dgm:prSet presAssocID="{73D947E0-108F-4D20-A71E-3CF329F97212}" presName="thickLine" presStyleLbl="alignNode1" presStyleIdx="0" presStyleCnt="3"/>
      <dgm:spPr/>
    </dgm:pt>
    <dgm:pt modelId="{73B53ECD-88F7-D549-B120-6C2932F2D11A}" type="pres">
      <dgm:prSet presAssocID="{73D947E0-108F-4D20-A71E-3CF329F97212}" presName="horz1" presStyleCnt="0"/>
      <dgm:spPr/>
    </dgm:pt>
    <dgm:pt modelId="{16779ABC-4458-134D-8407-3B550EE07267}" type="pres">
      <dgm:prSet presAssocID="{73D947E0-108F-4D20-A71E-3CF329F97212}" presName="tx1" presStyleLbl="revTx" presStyleIdx="0" presStyleCnt="9"/>
      <dgm:spPr/>
    </dgm:pt>
    <dgm:pt modelId="{CAE07029-F81D-A44F-9347-F3E3A6E31F74}" type="pres">
      <dgm:prSet presAssocID="{73D947E0-108F-4D20-A71E-3CF329F97212}" presName="vert1" presStyleCnt="0"/>
      <dgm:spPr/>
    </dgm:pt>
    <dgm:pt modelId="{5A9BB2A1-D458-5443-B445-41D2960F03F2}" type="pres">
      <dgm:prSet presAssocID="{30A490C8-22B4-4D68-875C-0F0DE2FF864D}" presName="vertSpace2a" presStyleCnt="0"/>
      <dgm:spPr/>
    </dgm:pt>
    <dgm:pt modelId="{D7B8E40A-DB15-184E-8163-CFBBECDBFC1D}" type="pres">
      <dgm:prSet presAssocID="{30A490C8-22B4-4D68-875C-0F0DE2FF864D}" presName="horz2" presStyleCnt="0"/>
      <dgm:spPr/>
    </dgm:pt>
    <dgm:pt modelId="{59832A42-FD52-4B4A-92FB-6B1C497CBF3C}" type="pres">
      <dgm:prSet presAssocID="{30A490C8-22B4-4D68-875C-0F0DE2FF864D}" presName="horzSpace2" presStyleCnt="0"/>
      <dgm:spPr/>
    </dgm:pt>
    <dgm:pt modelId="{4B7883FE-9BF1-834B-9E55-433D1207CAF9}" type="pres">
      <dgm:prSet presAssocID="{30A490C8-22B4-4D68-875C-0F0DE2FF864D}" presName="tx2" presStyleLbl="revTx" presStyleIdx="1" presStyleCnt="9" custScaleY="41392"/>
      <dgm:spPr/>
    </dgm:pt>
    <dgm:pt modelId="{0CBE5C3F-806F-B144-AE1F-FC9577B85A0B}" type="pres">
      <dgm:prSet presAssocID="{30A490C8-22B4-4D68-875C-0F0DE2FF864D}" presName="vert2" presStyleCnt="0"/>
      <dgm:spPr/>
    </dgm:pt>
    <dgm:pt modelId="{F855322D-A55D-8B49-879F-C673DBB2B4C9}" type="pres">
      <dgm:prSet presAssocID="{30A490C8-22B4-4D68-875C-0F0DE2FF864D}" presName="thinLine2b" presStyleLbl="callout" presStyleIdx="0" presStyleCnt="6" custLinFactY="-79638" custLinFactNeighborY="-100000"/>
      <dgm:spPr/>
    </dgm:pt>
    <dgm:pt modelId="{C673FE58-57C7-E240-8F76-83FFAD340DC5}" type="pres">
      <dgm:prSet presAssocID="{30A490C8-22B4-4D68-875C-0F0DE2FF864D}" presName="vertSpace2b" presStyleCnt="0"/>
      <dgm:spPr/>
    </dgm:pt>
    <dgm:pt modelId="{44BF56E3-871A-4260-B66E-A50FFBCF9A7B}" type="pres">
      <dgm:prSet presAssocID="{1A33568F-1398-45EA-B12C-0EE15978F794}" presName="horz2" presStyleCnt="0"/>
      <dgm:spPr/>
    </dgm:pt>
    <dgm:pt modelId="{4E9B5033-9F6E-429B-8CB7-59EF864C327E}" type="pres">
      <dgm:prSet presAssocID="{1A33568F-1398-45EA-B12C-0EE15978F794}" presName="horzSpace2" presStyleCnt="0"/>
      <dgm:spPr/>
    </dgm:pt>
    <dgm:pt modelId="{2DD893B7-A1D0-4DA6-ADF3-F0BA910FD828}" type="pres">
      <dgm:prSet presAssocID="{1A33568F-1398-45EA-B12C-0EE15978F794}" presName="tx2" presStyleLbl="revTx" presStyleIdx="2" presStyleCnt="9" custScaleY="39963" custLinFactNeighborX="-775" custLinFactNeighborY="-9027"/>
      <dgm:spPr/>
    </dgm:pt>
    <dgm:pt modelId="{33665A6D-870C-4592-AAA3-48EE3D516D43}" type="pres">
      <dgm:prSet presAssocID="{1A33568F-1398-45EA-B12C-0EE15978F794}" presName="vert2" presStyleCnt="0"/>
      <dgm:spPr/>
    </dgm:pt>
    <dgm:pt modelId="{C84FE44B-EAF4-4261-A689-9A806B0281F2}" type="pres">
      <dgm:prSet presAssocID="{1A33568F-1398-45EA-B12C-0EE15978F794}" presName="thinLine2b" presStyleLbl="callout" presStyleIdx="1" presStyleCnt="6" custLinFactY="-200000" custLinFactNeighborX="0" custLinFactNeighborY="-202464"/>
      <dgm:spPr/>
    </dgm:pt>
    <dgm:pt modelId="{A54C05B2-A0A0-4EB8-A59F-591B8C602469}" type="pres">
      <dgm:prSet presAssocID="{1A33568F-1398-45EA-B12C-0EE15978F794}" presName="vertSpace2b" presStyleCnt="0"/>
      <dgm:spPr/>
    </dgm:pt>
    <dgm:pt modelId="{DD445911-31B5-374B-964F-E521B7F4A98B}" type="pres">
      <dgm:prSet presAssocID="{B1AFA1AF-0FF8-45B3-A6D0-0E255A2F637D}" presName="thickLine" presStyleLbl="alignNode1" presStyleIdx="1" presStyleCnt="3"/>
      <dgm:spPr/>
    </dgm:pt>
    <dgm:pt modelId="{2D373430-1C80-8F46-ABC4-CBE10AB29E21}" type="pres">
      <dgm:prSet presAssocID="{B1AFA1AF-0FF8-45B3-A6D0-0E255A2F637D}" presName="horz1" presStyleCnt="0"/>
      <dgm:spPr/>
    </dgm:pt>
    <dgm:pt modelId="{57741AD6-DFD2-814C-A051-E841CC65A4EA}" type="pres">
      <dgm:prSet presAssocID="{B1AFA1AF-0FF8-45B3-A6D0-0E255A2F637D}" presName="tx1" presStyleLbl="revTx" presStyleIdx="3" presStyleCnt="9"/>
      <dgm:spPr/>
    </dgm:pt>
    <dgm:pt modelId="{BAE20A88-DF00-8949-A8B2-0E344D388E90}" type="pres">
      <dgm:prSet presAssocID="{B1AFA1AF-0FF8-45B3-A6D0-0E255A2F637D}" presName="vert1" presStyleCnt="0"/>
      <dgm:spPr/>
    </dgm:pt>
    <dgm:pt modelId="{FFD3D6B1-6613-9A41-97D0-43A8EBCE5EAD}" type="pres">
      <dgm:prSet presAssocID="{50418D2B-9486-42DE-AFDD-1D31420040FF}" presName="vertSpace2a" presStyleCnt="0"/>
      <dgm:spPr/>
    </dgm:pt>
    <dgm:pt modelId="{A95899B2-8F62-204F-B53E-8872741B3D8A}" type="pres">
      <dgm:prSet presAssocID="{50418D2B-9486-42DE-AFDD-1D31420040FF}" presName="horz2" presStyleCnt="0"/>
      <dgm:spPr/>
    </dgm:pt>
    <dgm:pt modelId="{6C1C9676-3658-6D4F-92CD-97954CEC2777}" type="pres">
      <dgm:prSet presAssocID="{50418D2B-9486-42DE-AFDD-1D31420040FF}" presName="horzSpace2" presStyleCnt="0"/>
      <dgm:spPr/>
    </dgm:pt>
    <dgm:pt modelId="{040275F6-8CD8-B443-8E15-E2EA8C115BE0}" type="pres">
      <dgm:prSet presAssocID="{50418D2B-9486-42DE-AFDD-1D31420040FF}" presName="tx2" presStyleLbl="revTx" presStyleIdx="4" presStyleCnt="9" custLinFactNeighborX="-775" custLinFactNeighborY="-5806"/>
      <dgm:spPr/>
    </dgm:pt>
    <dgm:pt modelId="{D9398154-13A0-B94E-B51B-C707B5F9C02E}" type="pres">
      <dgm:prSet presAssocID="{50418D2B-9486-42DE-AFDD-1D31420040FF}" presName="vert2" presStyleCnt="0"/>
      <dgm:spPr/>
    </dgm:pt>
    <dgm:pt modelId="{1103FC42-5419-864B-A44F-32D393A0563C}" type="pres">
      <dgm:prSet presAssocID="{50418D2B-9486-42DE-AFDD-1D31420040FF}" presName="thinLine2b" presStyleLbl="callout" presStyleIdx="2" presStyleCnt="6"/>
      <dgm:spPr/>
    </dgm:pt>
    <dgm:pt modelId="{3380EF9C-3F0E-624D-89C2-20B7B097FB92}" type="pres">
      <dgm:prSet presAssocID="{50418D2B-9486-42DE-AFDD-1D31420040FF}" presName="vertSpace2b" presStyleCnt="0"/>
      <dgm:spPr/>
    </dgm:pt>
    <dgm:pt modelId="{5DE2DE3C-2205-4D3E-A428-1166CACFDF59}" type="pres">
      <dgm:prSet presAssocID="{2437836B-DEB6-4718-A744-29A3EE72E6EB}" presName="horz2" presStyleCnt="0"/>
      <dgm:spPr/>
    </dgm:pt>
    <dgm:pt modelId="{D37C3A38-010F-4702-B3A1-1EE59558682F}" type="pres">
      <dgm:prSet presAssocID="{2437836B-DEB6-4718-A744-29A3EE72E6EB}" presName="horzSpace2" presStyleCnt="0"/>
      <dgm:spPr/>
    </dgm:pt>
    <dgm:pt modelId="{1AF33D05-E85F-4335-8CE7-E734E5BC0DB8}" type="pres">
      <dgm:prSet presAssocID="{2437836B-DEB6-4718-A744-29A3EE72E6EB}" presName="tx2" presStyleLbl="revTx" presStyleIdx="5" presStyleCnt="9" custLinFactNeighborX="-778" custLinFactNeighborY="4923"/>
      <dgm:spPr/>
    </dgm:pt>
    <dgm:pt modelId="{19D904D8-8D1F-4B17-AF4D-42E8173A8F91}" type="pres">
      <dgm:prSet presAssocID="{2437836B-DEB6-4718-A744-29A3EE72E6EB}" presName="vert2" presStyleCnt="0"/>
      <dgm:spPr/>
    </dgm:pt>
    <dgm:pt modelId="{EE819B64-24AC-4548-8B00-BB42D394773D}" type="pres">
      <dgm:prSet presAssocID="{2437836B-DEB6-4718-A744-29A3EE72E6EB}" presName="thinLine2b" presStyleLbl="callout" presStyleIdx="3" presStyleCnt="6"/>
      <dgm:spPr/>
    </dgm:pt>
    <dgm:pt modelId="{69963398-8650-444E-8AAE-B39FFCDE4E08}" type="pres">
      <dgm:prSet presAssocID="{2437836B-DEB6-4718-A744-29A3EE72E6EB}" presName="vertSpace2b" presStyleCnt="0"/>
      <dgm:spPr/>
    </dgm:pt>
    <dgm:pt modelId="{9D0E87B1-0A14-43B0-9FC4-6A72ECB99F85}" type="pres">
      <dgm:prSet presAssocID="{D0D0F48A-B7E5-4A51-A8FC-43191EA5D23F}" presName="horz2" presStyleCnt="0"/>
      <dgm:spPr/>
    </dgm:pt>
    <dgm:pt modelId="{F1089F42-37A6-4A8B-8FAE-6343E6D72E8B}" type="pres">
      <dgm:prSet presAssocID="{D0D0F48A-B7E5-4A51-A8FC-43191EA5D23F}" presName="horzSpace2" presStyleCnt="0"/>
      <dgm:spPr/>
    </dgm:pt>
    <dgm:pt modelId="{332232C9-2B8A-4406-8228-0F5D13EF6AE4}" type="pres">
      <dgm:prSet presAssocID="{D0D0F48A-B7E5-4A51-A8FC-43191EA5D23F}" presName="tx2" presStyleLbl="revTx" presStyleIdx="6" presStyleCnt="9" custLinFactNeighborX="-775" custLinFactNeighborY="8888"/>
      <dgm:spPr/>
    </dgm:pt>
    <dgm:pt modelId="{033352B1-0C12-4884-B0C8-60B258114F37}" type="pres">
      <dgm:prSet presAssocID="{D0D0F48A-B7E5-4A51-A8FC-43191EA5D23F}" presName="vert2" presStyleCnt="0"/>
      <dgm:spPr/>
    </dgm:pt>
    <dgm:pt modelId="{3081EA54-8FB4-4331-9075-82119DEA4D88}" type="pres">
      <dgm:prSet presAssocID="{D0D0F48A-B7E5-4A51-A8FC-43191EA5D23F}" presName="thinLine2b" presStyleLbl="callout" presStyleIdx="4" presStyleCnt="6" custLinFactY="230336" custLinFactNeighborX="-2" custLinFactNeighborY="300000"/>
      <dgm:spPr/>
    </dgm:pt>
    <dgm:pt modelId="{A2B49746-D5CB-4485-9A3F-BFA174EBA833}" type="pres">
      <dgm:prSet presAssocID="{D0D0F48A-B7E5-4A51-A8FC-43191EA5D23F}" presName="vertSpace2b" presStyleCnt="0"/>
      <dgm:spPr/>
    </dgm:pt>
    <dgm:pt modelId="{04EDAAE1-E9CA-2F45-BA18-8E6050569C72}" type="pres">
      <dgm:prSet presAssocID="{E9682B4F-0217-4B50-923E-C104AA24290F}" presName="thickLine" presStyleLbl="alignNode1" presStyleIdx="2" presStyleCnt="3"/>
      <dgm:spPr/>
    </dgm:pt>
    <dgm:pt modelId="{C9E76191-5F12-BF45-AE9C-6FAE2221EFF8}" type="pres">
      <dgm:prSet presAssocID="{E9682B4F-0217-4B50-923E-C104AA24290F}" presName="horz1" presStyleCnt="0"/>
      <dgm:spPr/>
    </dgm:pt>
    <dgm:pt modelId="{12C6F6CB-CEC3-A749-930B-00502DB5A1B0}" type="pres">
      <dgm:prSet presAssocID="{E9682B4F-0217-4B50-923E-C104AA24290F}" presName="tx1" presStyleLbl="revTx" presStyleIdx="7" presStyleCnt="9"/>
      <dgm:spPr/>
    </dgm:pt>
    <dgm:pt modelId="{52E4ABEF-FAC6-8548-9F4D-4E473158A2BE}" type="pres">
      <dgm:prSet presAssocID="{E9682B4F-0217-4B50-923E-C104AA24290F}" presName="vert1" presStyleCnt="0"/>
      <dgm:spPr/>
    </dgm:pt>
    <dgm:pt modelId="{B0D3DAFD-9D46-1543-B3B5-D71843B5B4DB}" type="pres">
      <dgm:prSet presAssocID="{0EC0C300-11E4-45CF-8418-973585107209}" presName="vertSpace2a" presStyleCnt="0"/>
      <dgm:spPr/>
    </dgm:pt>
    <dgm:pt modelId="{4C9CCEC2-ABF3-194E-B533-02A4276A931F}" type="pres">
      <dgm:prSet presAssocID="{0EC0C300-11E4-45CF-8418-973585107209}" presName="horz2" presStyleCnt="0"/>
      <dgm:spPr/>
    </dgm:pt>
    <dgm:pt modelId="{AAE7011B-BADF-3944-9735-AFBCAC4F810D}" type="pres">
      <dgm:prSet presAssocID="{0EC0C300-11E4-45CF-8418-973585107209}" presName="horzSpace2" presStyleCnt="0"/>
      <dgm:spPr/>
    </dgm:pt>
    <dgm:pt modelId="{DAF6D365-7021-E74E-8AD3-AB3AC6A0D057}" type="pres">
      <dgm:prSet presAssocID="{0EC0C300-11E4-45CF-8418-973585107209}" presName="tx2" presStyleLbl="revTx" presStyleIdx="8" presStyleCnt="9" custScaleX="66772" custScaleY="62672" custLinFactNeighborX="-449" custLinFactNeighborY="16724"/>
      <dgm:spPr/>
    </dgm:pt>
    <dgm:pt modelId="{EC170AFD-CC2D-3946-BDA9-5D66425E90C2}" type="pres">
      <dgm:prSet presAssocID="{0EC0C300-11E4-45CF-8418-973585107209}" presName="vert2" presStyleCnt="0"/>
      <dgm:spPr/>
    </dgm:pt>
    <dgm:pt modelId="{9071E8DC-DDBE-CD4E-9B99-FF7E5F21CEFF}" type="pres">
      <dgm:prSet presAssocID="{0EC0C300-11E4-45CF-8418-973585107209}" presName="thinLine2b" presStyleLbl="callout" presStyleIdx="5" presStyleCnt="6" custLinFactY="500000" custLinFactNeighborY="567556"/>
      <dgm:spPr/>
    </dgm:pt>
    <dgm:pt modelId="{60ED89A1-904B-E446-B340-02B3D3D2D4CF}" type="pres">
      <dgm:prSet presAssocID="{0EC0C300-11E4-45CF-8418-973585107209}" presName="vertSpace2b" presStyleCnt="0"/>
      <dgm:spPr/>
    </dgm:pt>
  </dgm:ptLst>
  <dgm:cxnLst>
    <dgm:cxn modelId="{F28D7702-2FC3-49BD-BB13-C989E5EE622A}" srcId="{0DD8915E-DC14-41D6-9BB5-F49E1C265163}" destId="{B1AFA1AF-0FF8-45B3-A6D0-0E255A2F637D}" srcOrd="1" destOrd="0" parTransId="{10C68AF5-481C-45AA-A216-8BBBB04515B9}" sibTransId="{88649F7A-400B-4056-965D-C9AC0B3AD942}"/>
    <dgm:cxn modelId="{4C6EE107-E0CF-4B13-98B8-10563037CDC4}" type="presOf" srcId="{2437836B-DEB6-4718-A744-29A3EE72E6EB}" destId="{1AF33D05-E85F-4335-8CE7-E734E5BC0DB8}" srcOrd="0" destOrd="0" presId="urn:microsoft.com/office/officeart/2008/layout/LinedList"/>
    <dgm:cxn modelId="{A0077D09-C12C-46D0-8DF7-194B6911362A}" srcId="{0DD8915E-DC14-41D6-9BB5-F49E1C265163}" destId="{73D947E0-108F-4D20-A71E-3CF329F97212}" srcOrd="0" destOrd="0" parTransId="{9D249532-A24D-4D8F-848A-9F42F2E486C9}" sibTransId="{AE813459-65AB-4FA9-B717-330DDA6DFA4E}"/>
    <dgm:cxn modelId="{DB88A911-C9AB-4245-8A20-5A06108094AF}" type="presOf" srcId="{B1AFA1AF-0FF8-45B3-A6D0-0E255A2F637D}" destId="{57741AD6-DFD2-814C-A051-E841CC65A4EA}" srcOrd="0" destOrd="0" presId="urn:microsoft.com/office/officeart/2008/layout/LinedList"/>
    <dgm:cxn modelId="{5A5BA622-5DEB-48B9-88D9-C1DE36C711E5}" srcId="{B1AFA1AF-0FF8-45B3-A6D0-0E255A2F637D}" destId="{50418D2B-9486-42DE-AFDD-1D31420040FF}" srcOrd="0" destOrd="0" parTransId="{D5A17F6B-93F5-442B-938A-0F38C281BE88}" sibTransId="{1D87A0A5-8024-4710-846B-D5BFAC785107}"/>
    <dgm:cxn modelId="{DB1D962D-409E-D840-8C70-0D3A99E96A69}" type="presOf" srcId="{E9682B4F-0217-4B50-923E-C104AA24290F}" destId="{12C6F6CB-CEC3-A749-930B-00502DB5A1B0}" srcOrd="0" destOrd="0" presId="urn:microsoft.com/office/officeart/2008/layout/LinedList"/>
    <dgm:cxn modelId="{A801CF44-F85F-44A2-85B0-26BEDFAF74C2}" srcId="{73D947E0-108F-4D20-A71E-3CF329F97212}" destId="{1A33568F-1398-45EA-B12C-0EE15978F794}" srcOrd="1" destOrd="0" parTransId="{E07F9EB2-AF61-46BB-91DA-9B6849804EDA}" sibTransId="{B4D30C77-A6D3-4638-91CB-41C40AC98F97}"/>
    <dgm:cxn modelId="{D012C86A-5FCF-F74E-A1E4-DA1AAC68B769}" type="presOf" srcId="{50418D2B-9486-42DE-AFDD-1D31420040FF}" destId="{040275F6-8CD8-B443-8E15-E2EA8C115BE0}" srcOrd="0" destOrd="0" presId="urn:microsoft.com/office/officeart/2008/layout/LinedList"/>
    <dgm:cxn modelId="{51563A4F-C0EB-47D6-B5BC-47A4E599AD4B}" srcId="{E9682B4F-0217-4B50-923E-C104AA24290F}" destId="{0EC0C300-11E4-45CF-8418-973585107209}" srcOrd="0" destOrd="0" parTransId="{1E4DD98E-100E-46B7-B24A-408BBF69E9FA}" sibTransId="{90FAB5D1-62B3-4FF6-A07D-EE607F529C32}"/>
    <dgm:cxn modelId="{B9992E53-656B-E848-AF8E-65823B9AD34E}" type="presOf" srcId="{0DD8915E-DC14-41D6-9BB5-F49E1C265163}" destId="{6564C5E9-1595-624A-93AF-6AD41D06A4F7}" srcOrd="0" destOrd="0" presId="urn:microsoft.com/office/officeart/2008/layout/LinedList"/>
    <dgm:cxn modelId="{8881EC55-DD1A-45B0-8AFC-DD7379B1E25E}" srcId="{B1AFA1AF-0FF8-45B3-A6D0-0E255A2F637D}" destId="{D0D0F48A-B7E5-4A51-A8FC-43191EA5D23F}" srcOrd="2" destOrd="0" parTransId="{DBFD577E-28E7-4B95-AC45-DD093A07CD3F}" sibTransId="{79006E4B-5EAF-4D6E-890A-F3F4B4540A23}"/>
    <dgm:cxn modelId="{9C2C078E-57F0-4451-A352-8CDE724C906D}" type="presOf" srcId="{1A33568F-1398-45EA-B12C-0EE15978F794}" destId="{2DD893B7-A1D0-4DA6-ADF3-F0BA910FD828}" srcOrd="0" destOrd="0" presId="urn:microsoft.com/office/officeart/2008/layout/LinedList"/>
    <dgm:cxn modelId="{864E7292-9A7E-3F43-81DD-D653DF53DEF3}" type="presOf" srcId="{0EC0C300-11E4-45CF-8418-973585107209}" destId="{DAF6D365-7021-E74E-8AD3-AB3AC6A0D057}" srcOrd="0" destOrd="0" presId="urn:microsoft.com/office/officeart/2008/layout/LinedList"/>
    <dgm:cxn modelId="{1E7713B3-53B6-41BF-A5FB-7D86DA11A513}" srcId="{B1AFA1AF-0FF8-45B3-A6D0-0E255A2F637D}" destId="{2437836B-DEB6-4718-A744-29A3EE72E6EB}" srcOrd="1" destOrd="0" parTransId="{86CF7FFD-DDFB-4CF0-B531-F805E5B9E614}" sibTransId="{745B70A0-9548-40A7-BF9F-30BF59D3AC21}"/>
    <dgm:cxn modelId="{151D13B9-4602-AE4A-A285-285AEA258666}" type="presOf" srcId="{30A490C8-22B4-4D68-875C-0F0DE2FF864D}" destId="{4B7883FE-9BF1-834B-9E55-433D1207CAF9}" srcOrd="0" destOrd="0" presId="urn:microsoft.com/office/officeart/2008/layout/Lined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68588FEB-EE34-4A8B-8328-87D1BA2E872E}" type="presOf" srcId="{D0D0F48A-B7E5-4A51-A8FC-43191EA5D23F}" destId="{332232C9-2B8A-4406-8228-0F5D13EF6AE4}" srcOrd="0" destOrd="0" presId="urn:microsoft.com/office/officeart/2008/layout/LinedList"/>
    <dgm:cxn modelId="{24FD07F8-A7B8-6241-8064-11664CC65CE1}" type="presOf" srcId="{73D947E0-108F-4D20-A71E-3CF329F97212}" destId="{16779ABC-4458-134D-8407-3B550EE07267}" srcOrd="0" destOrd="0" presId="urn:microsoft.com/office/officeart/2008/layout/LinedList"/>
    <dgm:cxn modelId="{AFE9FC3A-D3FF-CA44-9605-4703DA53A4C2}" type="presParOf" srcId="{6564C5E9-1595-624A-93AF-6AD41D06A4F7}" destId="{CFCA7698-FAF1-9341-A1FC-ED13A8E7C585}" srcOrd="0" destOrd="0" presId="urn:microsoft.com/office/officeart/2008/layout/LinedList"/>
    <dgm:cxn modelId="{EB08E1B8-074C-A546-B1B8-3153F413A947}" type="presParOf" srcId="{6564C5E9-1595-624A-93AF-6AD41D06A4F7}" destId="{73B53ECD-88F7-D549-B120-6C2932F2D11A}" srcOrd="1" destOrd="0" presId="urn:microsoft.com/office/officeart/2008/layout/LinedList"/>
    <dgm:cxn modelId="{1B53D0A1-66D8-134B-8AF2-80B1E3806E98}" type="presParOf" srcId="{73B53ECD-88F7-D549-B120-6C2932F2D11A}" destId="{16779ABC-4458-134D-8407-3B550EE07267}" srcOrd="0" destOrd="0" presId="urn:microsoft.com/office/officeart/2008/layout/LinedList"/>
    <dgm:cxn modelId="{1A46E30E-242E-1540-8649-777E95C5E910}" type="presParOf" srcId="{73B53ECD-88F7-D549-B120-6C2932F2D11A}" destId="{CAE07029-F81D-A44F-9347-F3E3A6E31F74}" srcOrd="1" destOrd="0" presId="urn:microsoft.com/office/officeart/2008/layout/LinedList"/>
    <dgm:cxn modelId="{0AF080A1-E7F5-D446-9052-7D8C86784D60}" type="presParOf" srcId="{CAE07029-F81D-A44F-9347-F3E3A6E31F74}" destId="{5A9BB2A1-D458-5443-B445-41D2960F03F2}" srcOrd="0" destOrd="0" presId="urn:microsoft.com/office/officeart/2008/layout/LinedList"/>
    <dgm:cxn modelId="{5F4C5453-C466-2B4D-B675-3231308CA30E}" type="presParOf" srcId="{CAE07029-F81D-A44F-9347-F3E3A6E31F74}" destId="{D7B8E40A-DB15-184E-8163-CFBBECDBFC1D}" srcOrd="1" destOrd="0" presId="urn:microsoft.com/office/officeart/2008/layout/LinedList"/>
    <dgm:cxn modelId="{0732A2C9-16FC-034F-A91F-8267830F6866}" type="presParOf" srcId="{D7B8E40A-DB15-184E-8163-CFBBECDBFC1D}" destId="{59832A42-FD52-4B4A-92FB-6B1C497CBF3C}" srcOrd="0" destOrd="0" presId="urn:microsoft.com/office/officeart/2008/layout/LinedList"/>
    <dgm:cxn modelId="{5CB90678-FEDD-7B4C-85C5-E74FFAC3A6D5}" type="presParOf" srcId="{D7B8E40A-DB15-184E-8163-CFBBECDBFC1D}" destId="{4B7883FE-9BF1-834B-9E55-433D1207CAF9}" srcOrd="1" destOrd="0" presId="urn:microsoft.com/office/officeart/2008/layout/LinedList"/>
    <dgm:cxn modelId="{D41FA6A6-5400-9848-8819-FB97F59FFCED}" type="presParOf" srcId="{D7B8E40A-DB15-184E-8163-CFBBECDBFC1D}" destId="{0CBE5C3F-806F-B144-AE1F-FC9577B85A0B}" srcOrd="2" destOrd="0" presId="urn:microsoft.com/office/officeart/2008/layout/LinedList"/>
    <dgm:cxn modelId="{DD71C1D8-1043-5D4C-8AF5-FC83DCADAF26}" type="presParOf" srcId="{CAE07029-F81D-A44F-9347-F3E3A6E31F74}" destId="{F855322D-A55D-8B49-879F-C673DBB2B4C9}" srcOrd="2" destOrd="0" presId="urn:microsoft.com/office/officeart/2008/layout/LinedList"/>
    <dgm:cxn modelId="{6E9B0D8B-3CAE-244A-8A0F-D830FD2A0D04}" type="presParOf" srcId="{CAE07029-F81D-A44F-9347-F3E3A6E31F74}" destId="{C673FE58-57C7-E240-8F76-83FFAD340DC5}" srcOrd="3" destOrd="0" presId="urn:microsoft.com/office/officeart/2008/layout/LinedList"/>
    <dgm:cxn modelId="{0302AA8A-F6AB-4D9E-8645-4E07935CC520}" type="presParOf" srcId="{CAE07029-F81D-A44F-9347-F3E3A6E31F74}" destId="{44BF56E3-871A-4260-B66E-A50FFBCF9A7B}" srcOrd="4" destOrd="0" presId="urn:microsoft.com/office/officeart/2008/layout/LinedList"/>
    <dgm:cxn modelId="{EB07A3E0-C709-48D2-9B82-447474E320AB}" type="presParOf" srcId="{44BF56E3-871A-4260-B66E-A50FFBCF9A7B}" destId="{4E9B5033-9F6E-429B-8CB7-59EF864C327E}" srcOrd="0" destOrd="0" presId="urn:microsoft.com/office/officeart/2008/layout/LinedList"/>
    <dgm:cxn modelId="{8B53DC9D-F9AE-49A9-8B57-B1FC9B078DA6}" type="presParOf" srcId="{44BF56E3-871A-4260-B66E-A50FFBCF9A7B}" destId="{2DD893B7-A1D0-4DA6-ADF3-F0BA910FD828}" srcOrd="1" destOrd="0" presId="urn:microsoft.com/office/officeart/2008/layout/LinedList"/>
    <dgm:cxn modelId="{5753C362-6D09-4011-9DC6-F35E0DCF3575}" type="presParOf" srcId="{44BF56E3-871A-4260-B66E-A50FFBCF9A7B}" destId="{33665A6D-870C-4592-AAA3-48EE3D516D43}" srcOrd="2" destOrd="0" presId="urn:microsoft.com/office/officeart/2008/layout/LinedList"/>
    <dgm:cxn modelId="{F6E828BA-5B4F-4A47-BEB5-8D20706FED9E}" type="presParOf" srcId="{CAE07029-F81D-A44F-9347-F3E3A6E31F74}" destId="{C84FE44B-EAF4-4261-A689-9A806B0281F2}" srcOrd="5" destOrd="0" presId="urn:microsoft.com/office/officeart/2008/layout/LinedList"/>
    <dgm:cxn modelId="{6376FA2A-77F6-40F9-B711-88B2BEF58D85}" type="presParOf" srcId="{CAE07029-F81D-A44F-9347-F3E3A6E31F74}" destId="{A54C05B2-A0A0-4EB8-A59F-591B8C602469}" srcOrd="6" destOrd="0" presId="urn:microsoft.com/office/officeart/2008/layout/LinedList"/>
    <dgm:cxn modelId="{4756F502-58A1-F94B-920C-2DBBEEAA4DEA}" type="presParOf" srcId="{6564C5E9-1595-624A-93AF-6AD41D06A4F7}" destId="{DD445911-31B5-374B-964F-E521B7F4A98B}" srcOrd="2" destOrd="0" presId="urn:microsoft.com/office/officeart/2008/layout/LinedList"/>
    <dgm:cxn modelId="{9F80C39F-2660-5140-922B-91B27E6D4697}" type="presParOf" srcId="{6564C5E9-1595-624A-93AF-6AD41D06A4F7}" destId="{2D373430-1C80-8F46-ABC4-CBE10AB29E21}" srcOrd="3" destOrd="0" presId="urn:microsoft.com/office/officeart/2008/layout/LinedList"/>
    <dgm:cxn modelId="{92EB25AD-569A-6A4D-A26B-6CDFE99B6EDD}" type="presParOf" srcId="{2D373430-1C80-8F46-ABC4-CBE10AB29E21}" destId="{57741AD6-DFD2-814C-A051-E841CC65A4EA}" srcOrd="0" destOrd="0" presId="urn:microsoft.com/office/officeart/2008/layout/LinedList"/>
    <dgm:cxn modelId="{6D72D2D3-E663-854F-9534-F50F1A2D112F}" type="presParOf" srcId="{2D373430-1C80-8F46-ABC4-CBE10AB29E21}" destId="{BAE20A88-DF00-8949-A8B2-0E344D388E90}" srcOrd="1" destOrd="0" presId="urn:microsoft.com/office/officeart/2008/layout/LinedList"/>
    <dgm:cxn modelId="{76CA08A2-B1A8-D84F-A1D6-D18A937678EA}" type="presParOf" srcId="{BAE20A88-DF00-8949-A8B2-0E344D388E90}" destId="{FFD3D6B1-6613-9A41-97D0-43A8EBCE5EAD}" srcOrd="0" destOrd="0" presId="urn:microsoft.com/office/officeart/2008/layout/LinedList"/>
    <dgm:cxn modelId="{D3976E80-191E-2A47-8A23-312C10E64BE5}" type="presParOf" srcId="{BAE20A88-DF00-8949-A8B2-0E344D388E90}" destId="{A95899B2-8F62-204F-B53E-8872741B3D8A}" srcOrd="1" destOrd="0" presId="urn:microsoft.com/office/officeart/2008/layout/LinedList"/>
    <dgm:cxn modelId="{5164E1C6-4BB0-1849-BD77-C9B7AA21D82B}" type="presParOf" srcId="{A95899B2-8F62-204F-B53E-8872741B3D8A}" destId="{6C1C9676-3658-6D4F-92CD-97954CEC2777}" srcOrd="0" destOrd="0" presId="urn:microsoft.com/office/officeart/2008/layout/LinedList"/>
    <dgm:cxn modelId="{3FC4A5DA-F6DE-374E-AEAD-681CEC40E66A}" type="presParOf" srcId="{A95899B2-8F62-204F-B53E-8872741B3D8A}" destId="{040275F6-8CD8-B443-8E15-E2EA8C115BE0}" srcOrd="1" destOrd="0" presId="urn:microsoft.com/office/officeart/2008/layout/LinedList"/>
    <dgm:cxn modelId="{EBEECA50-8981-8340-B29B-B350D88E1D99}" type="presParOf" srcId="{A95899B2-8F62-204F-B53E-8872741B3D8A}" destId="{D9398154-13A0-B94E-B51B-C707B5F9C02E}" srcOrd="2" destOrd="0" presId="urn:microsoft.com/office/officeart/2008/layout/LinedList"/>
    <dgm:cxn modelId="{14FAAD23-AA19-634D-A90F-2C772DFBC51E}" type="presParOf" srcId="{BAE20A88-DF00-8949-A8B2-0E344D388E90}" destId="{1103FC42-5419-864B-A44F-32D393A0563C}" srcOrd="2" destOrd="0" presId="urn:microsoft.com/office/officeart/2008/layout/LinedList"/>
    <dgm:cxn modelId="{5920C6F5-90CC-1D42-B07E-283F9763DDF5}" type="presParOf" srcId="{BAE20A88-DF00-8949-A8B2-0E344D388E90}" destId="{3380EF9C-3F0E-624D-89C2-20B7B097FB92}" srcOrd="3" destOrd="0" presId="urn:microsoft.com/office/officeart/2008/layout/LinedList"/>
    <dgm:cxn modelId="{5C7FB7CA-3FD8-463C-AA40-2CB2DE8F7B97}" type="presParOf" srcId="{BAE20A88-DF00-8949-A8B2-0E344D388E90}" destId="{5DE2DE3C-2205-4D3E-A428-1166CACFDF59}" srcOrd="4" destOrd="0" presId="urn:microsoft.com/office/officeart/2008/layout/LinedList"/>
    <dgm:cxn modelId="{05D18BA9-8CF7-4A45-8A11-BD2B2A6D5C07}" type="presParOf" srcId="{5DE2DE3C-2205-4D3E-A428-1166CACFDF59}" destId="{D37C3A38-010F-4702-B3A1-1EE59558682F}" srcOrd="0" destOrd="0" presId="urn:microsoft.com/office/officeart/2008/layout/LinedList"/>
    <dgm:cxn modelId="{0AEB4DEE-825A-4DFD-BF3A-90761DFF7AF3}" type="presParOf" srcId="{5DE2DE3C-2205-4D3E-A428-1166CACFDF59}" destId="{1AF33D05-E85F-4335-8CE7-E734E5BC0DB8}" srcOrd="1" destOrd="0" presId="urn:microsoft.com/office/officeart/2008/layout/LinedList"/>
    <dgm:cxn modelId="{3890D374-B521-4D48-8496-E07E996FA073}" type="presParOf" srcId="{5DE2DE3C-2205-4D3E-A428-1166CACFDF59}" destId="{19D904D8-8D1F-4B17-AF4D-42E8173A8F91}" srcOrd="2" destOrd="0" presId="urn:microsoft.com/office/officeart/2008/layout/LinedList"/>
    <dgm:cxn modelId="{25F273E3-418B-4E55-96DC-535D952A6B37}" type="presParOf" srcId="{BAE20A88-DF00-8949-A8B2-0E344D388E90}" destId="{EE819B64-24AC-4548-8B00-BB42D394773D}" srcOrd="5" destOrd="0" presId="urn:microsoft.com/office/officeart/2008/layout/LinedList"/>
    <dgm:cxn modelId="{C731ACD2-D59C-465F-89EB-0AD02C0DE391}" type="presParOf" srcId="{BAE20A88-DF00-8949-A8B2-0E344D388E90}" destId="{69963398-8650-444E-8AAE-B39FFCDE4E08}" srcOrd="6" destOrd="0" presId="urn:microsoft.com/office/officeart/2008/layout/LinedList"/>
    <dgm:cxn modelId="{525EE4E2-0744-433E-95F7-3BD0397CC022}" type="presParOf" srcId="{BAE20A88-DF00-8949-A8B2-0E344D388E90}" destId="{9D0E87B1-0A14-43B0-9FC4-6A72ECB99F85}" srcOrd="7" destOrd="0" presId="urn:microsoft.com/office/officeart/2008/layout/LinedList"/>
    <dgm:cxn modelId="{FB9ECAEC-037C-4B16-B752-BE2EC90EBF90}" type="presParOf" srcId="{9D0E87B1-0A14-43B0-9FC4-6A72ECB99F85}" destId="{F1089F42-37A6-4A8B-8FAE-6343E6D72E8B}" srcOrd="0" destOrd="0" presId="urn:microsoft.com/office/officeart/2008/layout/LinedList"/>
    <dgm:cxn modelId="{AB95B305-75BC-4117-80FB-D6AB5DA8629A}" type="presParOf" srcId="{9D0E87B1-0A14-43B0-9FC4-6A72ECB99F85}" destId="{332232C9-2B8A-4406-8228-0F5D13EF6AE4}" srcOrd="1" destOrd="0" presId="urn:microsoft.com/office/officeart/2008/layout/LinedList"/>
    <dgm:cxn modelId="{E052A4B9-B69B-40C5-8589-EEF19F5B99BA}" type="presParOf" srcId="{9D0E87B1-0A14-43B0-9FC4-6A72ECB99F85}" destId="{033352B1-0C12-4884-B0C8-60B258114F37}" srcOrd="2" destOrd="0" presId="urn:microsoft.com/office/officeart/2008/layout/LinedList"/>
    <dgm:cxn modelId="{073662FB-09FF-4CA2-A192-8AE5F79C3A6C}" type="presParOf" srcId="{BAE20A88-DF00-8949-A8B2-0E344D388E90}" destId="{3081EA54-8FB4-4331-9075-82119DEA4D88}" srcOrd="8" destOrd="0" presId="urn:microsoft.com/office/officeart/2008/layout/LinedList"/>
    <dgm:cxn modelId="{F1836781-570D-4250-9E28-67829EF3E3E8}" type="presParOf" srcId="{BAE20A88-DF00-8949-A8B2-0E344D388E90}" destId="{A2B49746-D5CB-4485-9A3F-BFA174EBA833}" srcOrd="9" destOrd="0" presId="urn:microsoft.com/office/officeart/2008/layout/LinedList"/>
    <dgm:cxn modelId="{69066118-8321-C84B-8730-7891EA85D306}" type="presParOf" srcId="{6564C5E9-1595-624A-93AF-6AD41D06A4F7}" destId="{04EDAAE1-E9CA-2F45-BA18-8E6050569C72}" srcOrd="4" destOrd="0" presId="urn:microsoft.com/office/officeart/2008/layout/LinedList"/>
    <dgm:cxn modelId="{D6DFF9EC-81C7-9844-A64E-782F3175A529}" type="presParOf" srcId="{6564C5E9-1595-624A-93AF-6AD41D06A4F7}" destId="{C9E76191-5F12-BF45-AE9C-6FAE2221EFF8}" srcOrd="5" destOrd="0" presId="urn:microsoft.com/office/officeart/2008/layout/LinedList"/>
    <dgm:cxn modelId="{55D167D0-1FFB-3B47-B1CA-DDF79D4312A2}" type="presParOf" srcId="{C9E76191-5F12-BF45-AE9C-6FAE2221EFF8}" destId="{12C6F6CB-CEC3-A749-930B-00502DB5A1B0}" srcOrd="0" destOrd="0" presId="urn:microsoft.com/office/officeart/2008/layout/LinedList"/>
    <dgm:cxn modelId="{CFB7884C-ECCD-C44C-B410-02F07DBD2DAE}" type="presParOf" srcId="{C9E76191-5F12-BF45-AE9C-6FAE2221EFF8}" destId="{52E4ABEF-FAC6-8548-9F4D-4E473158A2BE}" srcOrd="1" destOrd="0" presId="urn:microsoft.com/office/officeart/2008/layout/LinedList"/>
    <dgm:cxn modelId="{2AF9A08E-58ED-DE4A-AC76-7328589F18EE}" type="presParOf" srcId="{52E4ABEF-FAC6-8548-9F4D-4E473158A2BE}" destId="{B0D3DAFD-9D46-1543-B3B5-D71843B5B4DB}" srcOrd="0" destOrd="0" presId="urn:microsoft.com/office/officeart/2008/layout/LinedList"/>
    <dgm:cxn modelId="{ED118803-C0D1-EF46-8EAB-BC486A2A10C1}" type="presParOf" srcId="{52E4ABEF-FAC6-8548-9F4D-4E473158A2BE}" destId="{4C9CCEC2-ABF3-194E-B533-02A4276A931F}" srcOrd="1" destOrd="0" presId="urn:microsoft.com/office/officeart/2008/layout/LinedList"/>
    <dgm:cxn modelId="{DE1306D4-F250-6043-9FE2-0CA42CCCE1B5}" type="presParOf" srcId="{4C9CCEC2-ABF3-194E-B533-02A4276A931F}" destId="{AAE7011B-BADF-3944-9735-AFBCAC4F810D}" srcOrd="0" destOrd="0" presId="urn:microsoft.com/office/officeart/2008/layout/LinedList"/>
    <dgm:cxn modelId="{D315A992-7B4B-9646-870A-59A4DEDFF73C}" type="presParOf" srcId="{4C9CCEC2-ABF3-194E-B533-02A4276A931F}" destId="{DAF6D365-7021-E74E-8AD3-AB3AC6A0D057}" srcOrd="1" destOrd="0" presId="urn:microsoft.com/office/officeart/2008/layout/LinedList"/>
    <dgm:cxn modelId="{8CBA91F6-2DC8-D543-BB9F-8D33B34760EF}" type="presParOf" srcId="{4C9CCEC2-ABF3-194E-B533-02A4276A931F}" destId="{EC170AFD-CC2D-3946-BDA9-5D66425E90C2}" srcOrd="2" destOrd="0" presId="urn:microsoft.com/office/officeart/2008/layout/LinedList"/>
    <dgm:cxn modelId="{042001ED-F371-B94A-A941-B8385E523028}" type="presParOf" srcId="{52E4ABEF-FAC6-8548-9F4D-4E473158A2BE}" destId="{9071E8DC-DDBE-CD4E-9B99-FF7E5F21CEFF}" srcOrd="2" destOrd="0" presId="urn:microsoft.com/office/officeart/2008/layout/LinedList"/>
    <dgm:cxn modelId="{FFD0C568-9F11-1947-9F33-012793B26F51}" type="presParOf" srcId="{52E4ABEF-FAC6-8548-9F4D-4E473158A2BE}" destId="{60ED89A1-904B-E446-B340-02B3D3D2D4CF}" srcOrd="3"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CA7698-FAF1-9341-A1FC-ED13A8E7C585}">
      <dsp:nvSpPr>
        <dsp:cNvPr id="0" name=""/>
        <dsp:cNvSpPr/>
      </dsp:nvSpPr>
      <dsp:spPr>
        <a:xfrm>
          <a:off x="0" y="2636"/>
          <a:ext cx="10515600" cy="0"/>
        </a:xfrm>
        <a:prstGeom prst="line">
          <a:avLst/>
        </a:prstGeom>
        <a:gradFill rotWithShape="0">
          <a:gsLst>
            <a:gs pos="0">
              <a:schemeClr val="accent1">
                <a:shade val="80000"/>
                <a:hueOff val="0"/>
                <a:satOff val="0"/>
                <a:lumOff val="0"/>
                <a:alphaOff val="0"/>
                <a:tint val="100000"/>
                <a:shade val="85000"/>
                <a:satMod val="100000"/>
                <a:lumMod val="100000"/>
              </a:schemeClr>
            </a:gs>
            <a:gs pos="100000">
              <a:schemeClr val="accent1">
                <a:shade val="80000"/>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779ABC-4458-134D-8407-3B550EE07267}">
      <dsp:nvSpPr>
        <dsp:cNvPr id="0" name=""/>
        <dsp:cNvSpPr/>
      </dsp:nvSpPr>
      <dsp:spPr>
        <a:xfrm>
          <a:off x="0" y="2636"/>
          <a:ext cx="2103120" cy="179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b="1" i="0" kern="1200" dirty="0">
              <a:solidFill>
                <a:schemeClr val="accent2">
                  <a:lumMod val="75000"/>
                </a:schemeClr>
              </a:solidFill>
              <a:latin typeface="Gill Sans Nova" panose="020B0602020104020203" pitchFamily="34" charset="0"/>
              <a:cs typeface="Gill Sans SemiBold" panose="020B0502020104020203" pitchFamily="34" charset="-79"/>
            </a:rPr>
            <a:t>HARDWARE</a:t>
          </a:r>
        </a:p>
      </dsp:txBody>
      <dsp:txXfrm>
        <a:off x="0" y="2636"/>
        <a:ext cx="2103120" cy="1798175"/>
      </dsp:txXfrm>
    </dsp:sp>
    <dsp:sp modelId="{4B7883FE-9BF1-834B-9E55-433D1207CAF9}">
      <dsp:nvSpPr>
        <dsp:cNvPr id="0" name=""/>
        <dsp:cNvSpPr/>
      </dsp:nvSpPr>
      <dsp:spPr>
        <a:xfrm>
          <a:off x="2260854" y="92545"/>
          <a:ext cx="8254746" cy="744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kern="1200" dirty="0">
              <a:solidFill>
                <a:schemeClr val="accent2">
                  <a:lumMod val="75000"/>
                </a:schemeClr>
              </a:solidFill>
            </a:rPr>
            <a:t>RAM </a:t>
          </a:r>
          <a:r>
            <a:rPr lang="en-US" sz="1600" kern="1200" dirty="0"/>
            <a:t>                                    : </a:t>
          </a:r>
          <a:r>
            <a:rPr lang="en-US" sz="1600" b="1" kern="1200" dirty="0">
              <a:solidFill>
                <a:schemeClr val="accent2">
                  <a:lumMod val="75000"/>
                </a:schemeClr>
              </a:solidFill>
            </a:rPr>
            <a:t>8 GB</a:t>
          </a:r>
          <a:endParaRPr lang="en-US" sz="1600" b="1" i="0" kern="1200" dirty="0">
            <a:solidFill>
              <a:schemeClr val="accent2">
                <a:lumMod val="75000"/>
              </a:schemeClr>
            </a:solidFill>
            <a:latin typeface="Gill Sans Nova" panose="020B0602020104020203" pitchFamily="34" charset="0"/>
            <a:cs typeface="Gill Sans SemiBold" panose="020B0502020104020203" pitchFamily="34" charset="-79"/>
          </a:endParaRPr>
        </a:p>
      </dsp:txBody>
      <dsp:txXfrm>
        <a:off x="2260854" y="92545"/>
        <a:ext cx="8254746" cy="744300"/>
      </dsp:txXfrm>
    </dsp:sp>
    <dsp:sp modelId="{F855322D-A55D-8B49-879F-C673DBB2B4C9}">
      <dsp:nvSpPr>
        <dsp:cNvPr id="0" name=""/>
        <dsp:cNvSpPr/>
      </dsp:nvSpPr>
      <dsp:spPr>
        <a:xfrm>
          <a:off x="2103120" y="718267"/>
          <a:ext cx="84124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2DD893B7-A1D0-4DA6-ADF3-F0BA910FD828}">
      <dsp:nvSpPr>
        <dsp:cNvPr id="0" name=""/>
        <dsp:cNvSpPr/>
      </dsp:nvSpPr>
      <dsp:spPr>
        <a:xfrm>
          <a:off x="2196879" y="764433"/>
          <a:ext cx="8254746" cy="7186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US" sz="1600" kern="1200" dirty="0">
              <a:solidFill>
                <a:srgbClr val="AC5B4C">
                  <a:lumMod val="75000"/>
                </a:srgbClr>
              </a:solidFill>
              <a:latin typeface="Gill Sans Nova Light"/>
              <a:ea typeface="+mn-ea"/>
              <a:cs typeface="+mn-cs"/>
            </a:rPr>
            <a:t>System Type                            : </a:t>
          </a:r>
          <a:r>
            <a:rPr lang="en-US" sz="1600" b="1" kern="1200" dirty="0">
              <a:solidFill>
                <a:srgbClr val="AC5B4C">
                  <a:lumMod val="75000"/>
                </a:srgbClr>
              </a:solidFill>
              <a:latin typeface="Gill Sans Nova Light"/>
              <a:ea typeface="+mn-ea"/>
              <a:cs typeface="+mn-cs"/>
            </a:rPr>
            <a:t>4-bit operating system, x64-based processor</a:t>
          </a:r>
        </a:p>
      </dsp:txBody>
      <dsp:txXfrm>
        <a:off x="2196879" y="764433"/>
        <a:ext cx="8254746" cy="718605"/>
      </dsp:txXfrm>
    </dsp:sp>
    <dsp:sp modelId="{C84FE44B-EAF4-4261-A689-9A806B0281F2}">
      <dsp:nvSpPr>
        <dsp:cNvPr id="0" name=""/>
        <dsp:cNvSpPr/>
      </dsp:nvSpPr>
      <dsp:spPr>
        <a:xfrm>
          <a:off x="2103120" y="1391327"/>
          <a:ext cx="84124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DD445911-31B5-374B-964F-E521B7F4A98B}">
      <dsp:nvSpPr>
        <dsp:cNvPr id="0" name=""/>
        <dsp:cNvSpPr/>
      </dsp:nvSpPr>
      <dsp:spPr>
        <a:xfrm>
          <a:off x="0" y="1800812"/>
          <a:ext cx="10515600" cy="0"/>
        </a:xfrm>
        <a:prstGeom prst="line">
          <a:avLst/>
        </a:prstGeom>
        <a:gradFill rotWithShape="0">
          <a:gsLst>
            <a:gs pos="0">
              <a:schemeClr val="accent1">
                <a:shade val="80000"/>
                <a:hueOff val="223096"/>
                <a:satOff val="-4529"/>
                <a:lumOff val="15339"/>
                <a:alphaOff val="0"/>
                <a:tint val="100000"/>
                <a:shade val="85000"/>
                <a:satMod val="100000"/>
                <a:lumMod val="100000"/>
              </a:schemeClr>
            </a:gs>
            <a:gs pos="100000">
              <a:schemeClr val="accent1">
                <a:shade val="80000"/>
                <a:hueOff val="223096"/>
                <a:satOff val="-4529"/>
                <a:lumOff val="15339"/>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57741AD6-DFD2-814C-A051-E841CC65A4EA}">
      <dsp:nvSpPr>
        <dsp:cNvPr id="0" name=""/>
        <dsp:cNvSpPr/>
      </dsp:nvSpPr>
      <dsp:spPr>
        <a:xfrm>
          <a:off x="0" y="1800812"/>
          <a:ext cx="2103120" cy="179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chemeClr val="accent2">
                  <a:lumMod val="75000"/>
                </a:schemeClr>
              </a:solidFill>
              <a:latin typeface="Gill Sans Nova" panose="020B0602020104020203" pitchFamily="34" charset="0"/>
              <a:cs typeface="Gill Sans SemiBold" panose="020B0502020104020203" pitchFamily="34" charset="-79"/>
            </a:rPr>
            <a:t>SOFTWARE</a:t>
          </a:r>
        </a:p>
      </dsp:txBody>
      <dsp:txXfrm>
        <a:off x="0" y="1800812"/>
        <a:ext cx="2103120" cy="1798175"/>
      </dsp:txXfrm>
    </dsp:sp>
    <dsp:sp modelId="{040275F6-8CD8-B443-8E15-E2EA8C115BE0}">
      <dsp:nvSpPr>
        <dsp:cNvPr id="0" name=""/>
        <dsp:cNvSpPr/>
      </dsp:nvSpPr>
      <dsp:spPr>
        <a:xfrm>
          <a:off x="2196879" y="1796283"/>
          <a:ext cx="8254746" cy="56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l" defTabSz="711200">
            <a:lnSpc>
              <a:spcPct val="100000"/>
            </a:lnSpc>
            <a:spcBef>
              <a:spcPct val="0"/>
            </a:spcBef>
            <a:spcAft>
              <a:spcPct val="35000"/>
            </a:spcAft>
            <a:buNone/>
          </a:pPr>
          <a:r>
            <a:rPr lang="en-US" sz="1600" kern="1200" dirty="0">
              <a:solidFill>
                <a:schemeClr val="accent2">
                  <a:lumMod val="75000"/>
                </a:schemeClr>
              </a:solidFill>
            </a:rPr>
            <a:t>Programming language               </a:t>
          </a:r>
          <a:r>
            <a:rPr lang="en-US" sz="1600" kern="1200" dirty="0"/>
            <a:t>:  </a:t>
          </a:r>
          <a:r>
            <a:rPr lang="en-US" sz="1600" b="1" kern="1200" dirty="0">
              <a:solidFill>
                <a:schemeClr val="accent2">
                  <a:lumMod val="75000"/>
                </a:schemeClr>
              </a:solidFill>
            </a:rPr>
            <a:t>Python</a:t>
          </a:r>
          <a:endParaRPr lang="en-US" sz="1600" b="1" i="0" kern="1200" dirty="0">
            <a:solidFill>
              <a:schemeClr val="accent2">
                <a:lumMod val="75000"/>
              </a:schemeClr>
            </a:solidFill>
            <a:latin typeface="Gill Sans Nova" panose="020B0602020104020203" pitchFamily="34" charset="0"/>
            <a:cs typeface="Gill Sans SemiBold" panose="020B0502020104020203" pitchFamily="34" charset="-79"/>
          </a:endParaRPr>
        </a:p>
      </dsp:txBody>
      <dsp:txXfrm>
        <a:off x="2196879" y="1796283"/>
        <a:ext cx="8254746" cy="561929"/>
      </dsp:txXfrm>
    </dsp:sp>
    <dsp:sp modelId="{1103FC42-5419-864B-A44F-32D393A0563C}">
      <dsp:nvSpPr>
        <dsp:cNvPr id="0" name=""/>
        <dsp:cNvSpPr/>
      </dsp:nvSpPr>
      <dsp:spPr>
        <a:xfrm>
          <a:off x="2103120" y="2390839"/>
          <a:ext cx="84124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AF33D05-E85F-4335-8CE7-E734E5BC0DB8}">
      <dsp:nvSpPr>
        <dsp:cNvPr id="0" name=""/>
        <dsp:cNvSpPr/>
      </dsp:nvSpPr>
      <dsp:spPr>
        <a:xfrm>
          <a:off x="2196632" y="2446599"/>
          <a:ext cx="8254746" cy="56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IN" sz="1600" kern="1200" dirty="0">
              <a:solidFill>
                <a:srgbClr val="AC5B4C">
                  <a:lumMod val="75000"/>
                </a:srgbClr>
              </a:solidFill>
              <a:latin typeface="Gill Sans Nova Light"/>
              <a:ea typeface="+mn-ea"/>
              <a:cs typeface="+mn-cs"/>
            </a:rPr>
            <a:t>Distribution</a:t>
          </a:r>
          <a:r>
            <a:rPr lang="en-IN" sz="1600" kern="1200" dirty="0"/>
            <a:t>                              :  </a:t>
          </a:r>
          <a:r>
            <a:rPr lang="en-IN" sz="1600" b="1" kern="1200" dirty="0">
              <a:solidFill>
                <a:schemeClr val="accent2">
                  <a:lumMod val="75000"/>
                </a:schemeClr>
              </a:solidFill>
            </a:rPr>
            <a:t>Anaconda Navigator</a:t>
          </a:r>
        </a:p>
      </dsp:txBody>
      <dsp:txXfrm>
        <a:off x="2196632" y="2446599"/>
        <a:ext cx="8254746" cy="561929"/>
      </dsp:txXfrm>
    </dsp:sp>
    <dsp:sp modelId="{EE819B64-24AC-4548-8B00-BB42D394773D}">
      <dsp:nvSpPr>
        <dsp:cNvPr id="0" name=""/>
        <dsp:cNvSpPr/>
      </dsp:nvSpPr>
      <dsp:spPr>
        <a:xfrm>
          <a:off x="2103120" y="2980865"/>
          <a:ext cx="84124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332232C9-2B8A-4406-8228-0F5D13EF6AE4}">
      <dsp:nvSpPr>
        <dsp:cNvPr id="0" name=""/>
        <dsp:cNvSpPr/>
      </dsp:nvSpPr>
      <dsp:spPr>
        <a:xfrm>
          <a:off x="2196879" y="3058906"/>
          <a:ext cx="8254746" cy="561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100000"/>
            </a:lnSpc>
            <a:spcBef>
              <a:spcPct val="0"/>
            </a:spcBef>
            <a:spcAft>
              <a:spcPct val="35000"/>
            </a:spcAft>
            <a:buNone/>
          </a:pPr>
          <a:r>
            <a:rPr lang="en-IN" sz="1600" kern="1200" dirty="0">
              <a:solidFill>
                <a:srgbClr val="AC5B4C">
                  <a:lumMod val="75000"/>
                </a:srgbClr>
              </a:solidFill>
              <a:latin typeface="Gill Sans Nova Light"/>
              <a:ea typeface="+mn-ea"/>
              <a:cs typeface="+mn-cs"/>
            </a:rPr>
            <a:t>Browser based language shell      </a:t>
          </a:r>
          <a:r>
            <a:rPr lang="en-IN" sz="1600" kern="1200" dirty="0"/>
            <a:t>:  </a:t>
          </a:r>
          <a:r>
            <a:rPr lang="en-IN" sz="1600" b="1" kern="1200" dirty="0" err="1">
              <a:solidFill>
                <a:schemeClr val="accent2">
                  <a:lumMod val="75000"/>
                </a:schemeClr>
              </a:solidFill>
            </a:rPr>
            <a:t>Jupyter</a:t>
          </a:r>
          <a:r>
            <a:rPr lang="en-IN" sz="1600" b="1" kern="1200" dirty="0">
              <a:solidFill>
                <a:schemeClr val="accent2">
                  <a:lumMod val="75000"/>
                </a:schemeClr>
              </a:solidFill>
            </a:rPr>
            <a:t> Notebook</a:t>
          </a:r>
        </a:p>
      </dsp:txBody>
      <dsp:txXfrm>
        <a:off x="2196879" y="3058906"/>
        <a:ext cx="8254746" cy="561929"/>
      </dsp:txXfrm>
    </dsp:sp>
    <dsp:sp modelId="{3081EA54-8FB4-4331-9075-82119DEA4D88}">
      <dsp:nvSpPr>
        <dsp:cNvPr id="0" name=""/>
        <dsp:cNvSpPr/>
      </dsp:nvSpPr>
      <dsp:spPr>
        <a:xfrm>
          <a:off x="2102951" y="3738102"/>
          <a:ext cx="84124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04EDAAE1-E9CA-2F45-BA18-8E6050569C72}">
      <dsp:nvSpPr>
        <dsp:cNvPr id="0" name=""/>
        <dsp:cNvSpPr/>
      </dsp:nvSpPr>
      <dsp:spPr>
        <a:xfrm>
          <a:off x="0" y="3598988"/>
          <a:ext cx="10515600" cy="0"/>
        </a:xfrm>
        <a:prstGeom prst="line">
          <a:avLst/>
        </a:prstGeom>
        <a:gradFill rotWithShape="0">
          <a:gsLst>
            <a:gs pos="0">
              <a:schemeClr val="accent1">
                <a:shade val="80000"/>
                <a:hueOff val="446191"/>
                <a:satOff val="-9058"/>
                <a:lumOff val="30677"/>
                <a:alphaOff val="0"/>
                <a:tint val="100000"/>
                <a:shade val="85000"/>
                <a:satMod val="100000"/>
                <a:lumMod val="100000"/>
              </a:schemeClr>
            </a:gs>
            <a:gs pos="100000">
              <a:schemeClr val="accent1">
                <a:shade val="80000"/>
                <a:hueOff val="446191"/>
                <a:satOff val="-9058"/>
                <a:lumOff val="30677"/>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2C6F6CB-CEC3-A749-930B-00502DB5A1B0}">
      <dsp:nvSpPr>
        <dsp:cNvPr id="0" name=""/>
        <dsp:cNvSpPr/>
      </dsp:nvSpPr>
      <dsp:spPr>
        <a:xfrm>
          <a:off x="0" y="3598988"/>
          <a:ext cx="2103120" cy="1798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i="0" kern="1200" dirty="0">
              <a:solidFill>
                <a:srgbClr val="AC5B4C">
                  <a:lumMod val="75000"/>
                </a:srgbClr>
              </a:solidFill>
              <a:latin typeface="Gill Sans Nova" panose="020B0602020104020203" pitchFamily="34" charset="0"/>
              <a:ea typeface="+mn-ea"/>
              <a:cs typeface="Gill Sans SemiBold" panose="020B0502020104020203" pitchFamily="34" charset="-79"/>
            </a:rPr>
            <a:t>LIBRARIES</a:t>
          </a:r>
          <a:r>
            <a:rPr lang="en-US" sz="2000" b="1" kern="1200" dirty="0">
              <a:solidFill>
                <a:schemeClr val="accent2">
                  <a:lumMod val="75000"/>
                </a:schemeClr>
              </a:solidFill>
            </a:rPr>
            <a:t> / </a:t>
          </a:r>
          <a:r>
            <a:rPr lang="en-US" sz="2000" b="1" i="0" kern="1200" dirty="0">
              <a:solidFill>
                <a:srgbClr val="AC5B4C">
                  <a:lumMod val="75000"/>
                </a:srgbClr>
              </a:solidFill>
              <a:latin typeface="Gill Sans Nova" panose="020B0602020104020203" pitchFamily="34" charset="0"/>
              <a:ea typeface="+mn-ea"/>
              <a:cs typeface="Gill Sans SemiBold" panose="020B0502020104020203" pitchFamily="34" charset="-79"/>
            </a:rPr>
            <a:t>PACKAGES</a:t>
          </a:r>
        </a:p>
      </dsp:txBody>
      <dsp:txXfrm>
        <a:off x="0" y="3598988"/>
        <a:ext cx="2103120" cy="1798175"/>
      </dsp:txXfrm>
    </dsp:sp>
    <dsp:sp modelId="{DAF6D365-7021-E74E-8AD3-AB3AC6A0D057}">
      <dsp:nvSpPr>
        <dsp:cNvPr id="0" name=""/>
        <dsp:cNvSpPr/>
      </dsp:nvSpPr>
      <dsp:spPr>
        <a:xfrm>
          <a:off x="2223790" y="3989624"/>
          <a:ext cx="5511858" cy="11269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100000"/>
            </a:lnSpc>
            <a:spcBef>
              <a:spcPct val="0"/>
            </a:spcBef>
            <a:spcAft>
              <a:spcPct val="35000"/>
            </a:spcAft>
            <a:buNone/>
          </a:pPr>
          <a:r>
            <a:rPr lang="en-US" sz="1400" kern="1200" dirty="0">
              <a:solidFill>
                <a:schemeClr val="accent2">
                  <a:lumMod val="75000"/>
                </a:schemeClr>
              </a:solidFill>
            </a:rPr>
            <a:t>Pandas</a:t>
          </a:r>
        </a:p>
        <a:p>
          <a:pPr marL="0" lvl="0" indent="0" algn="l" defTabSz="622300">
            <a:lnSpc>
              <a:spcPct val="100000"/>
            </a:lnSpc>
            <a:spcBef>
              <a:spcPct val="0"/>
            </a:spcBef>
            <a:spcAft>
              <a:spcPct val="35000"/>
            </a:spcAft>
            <a:buNone/>
          </a:pPr>
          <a:r>
            <a:rPr lang="en-US" sz="1400" kern="1200" dirty="0">
              <a:solidFill>
                <a:schemeClr val="accent2">
                  <a:lumMod val="75000"/>
                </a:schemeClr>
              </a:solidFill>
            </a:rPr>
            <a:t>NumPy</a:t>
          </a:r>
        </a:p>
        <a:p>
          <a:pPr marL="0" lvl="0" indent="0" algn="l" defTabSz="622300">
            <a:lnSpc>
              <a:spcPct val="100000"/>
            </a:lnSpc>
            <a:spcBef>
              <a:spcPct val="0"/>
            </a:spcBef>
            <a:spcAft>
              <a:spcPct val="35000"/>
            </a:spcAft>
            <a:buNone/>
          </a:pPr>
          <a:r>
            <a:rPr lang="en-US" sz="1400" kern="1200" dirty="0">
              <a:solidFill>
                <a:schemeClr val="accent2">
                  <a:lumMod val="75000"/>
                </a:schemeClr>
              </a:solidFill>
            </a:rPr>
            <a:t>matplotlib</a:t>
          </a:r>
        </a:p>
        <a:p>
          <a:pPr marL="0" lvl="0" indent="0" algn="l" defTabSz="622300">
            <a:lnSpc>
              <a:spcPct val="100000"/>
            </a:lnSpc>
            <a:spcBef>
              <a:spcPct val="0"/>
            </a:spcBef>
            <a:spcAft>
              <a:spcPct val="35000"/>
            </a:spcAft>
            <a:buNone/>
          </a:pPr>
          <a:r>
            <a:rPr lang="en-US" sz="1400" kern="1200" dirty="0">
              <a:solidFill>
                <a:schemeClr val="accent2">
                  <a:lumMod val="75000"/>
                </a:schemeClr>
              </a:solidFill>
            </a:rPr>
            <a:t>seaborn</a:t>
          </a:r>
        </a:p>
        <a:p>
          <a:pPr marL="0" lvl="0" indent="0" algn="l" defTabSz="622300">
            <a:lnSpc>
              <a:spcPct val="100000"/>
            </a:lnSpc>
            <a:spcBef>
              <a:spcPct val="0"/>
            </a:spcBef>
            <a:spcAft>
              <a:spcPct val="35000"/>
            </a:spcAft>
            <a:buNone/>
          </a:pPr>
          <a:r>
            <a:rPr lang="en-IN" sz="1400" b="0" i="0" kern="1200" dirty="0">
              <a:solidFill>
                <a:schemeClr val="accent2">
                  <a:lumMod val="75000"/>
                </a:schemeClr>
              </a:solidFill>
              <a:effectLst/>
              <a:latin typeface="+mn-lt"/>
              <a:ea typeface="+mn-ea"/>
              <a:cs typeface="+mn-cs"/>
            </a:rPr>
            <a:t>scikit-learn</a:t>
          </a:r>
          <a:r>
            <a:rPr lang="en-US" sz="1400" b="0" i="0" kern="1200" dirty="0">
              <a:solidFill>
                <a:schemeClr val="accent2">
                  <a:lumMod val="75000"/>
                </a:schemeClr>
              </a:solidFill>
              <a:latin typeface="+mn-lt"/>
              <a:cs typeface="Gill Sans Light" panose="020B0302020104020203" pitchFamily="34" charset="-79"/>
            </a:rPr>
            <a:t>                           </a:t>
          </a:r>
          <a:endParaRPr lang="en-US" sz="1800" b="1" i="0" kern="1200" dirty="0">
            <a:solidFill>
              <a:schemeClr val="accent2"/>
            </a:solidFill>
            <a:latin typeface="Gill Sans Nova" panose="020B0602020104020203" pitchFamily="34" charset="0"/>
            <a:cs typeface="Gill Sans SemiBold" panose="020B0502020104020203" pitchFamily="34" charset="-79"/>
          </a:endParaRPr>
        </a:p>
      </dsp:txBody>
      <dsp:txXfrm>
        <a:off x="2223790" y="3989624"/>
        <a:ext cx="5511858" cy="1126952"/>
      </dsp:txXfrm>
    </dsp:sp>
    <dsp:sp modelId="{9071E8DC-DDBE-CD4E-9B99-FF7E5F21CEFF}">
      <dsp:nvSpPr>
        <dsp:cNvPr id="0" name=""/>
        <dsp:cNvSpPr/>
      </dsp:nvSpPr>
      <dsp:spPr>
        <a:xfrm>
          <a:off x="2103120" y="5399801"/>
          <a:ext cx="841248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AE6F21-F9AA-B804-F44A-0E1CBE7D104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0C5F7C-3F93-522E-4DB1-E016D699CBB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13024-4032-4B4F-8680-09D5E08EDB6E}" type="datetimeFigureOut">
              <a:rPr lang="en-US" smtClean="0"/>
              <a:t>11/16/2022</a:t>
            </a:fld>
            <a:endParaRPr lang="en-US" dirty="0"/>
          </a:p>
        </p:txBody>
      </p:sp>
      <p:sp>
        <p:nvSpPr>
          <p:cNvPr id="4" name="Footer Placeholder 3">
            <a:extLst>
              <a:ext uri="{FF2B5EF4-FFF2-40B4-BE49-F238E27FC236}">
                <a16:creationId xmlns:a16="http://schemas.microsoft.com/office/drawing/2014/main" id="{82DB79D9-119F-07C7-DC8E-1956644EEE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0B67CF1-7BD0-9ABA-036D-3A8479FC09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357A0-8177-46BC-BFCE-19D99E3453CC}" type="slidenum">
              <a:rPr lang="en-US" smtClean="0"/>
              <a:t>‹#›</a:t>
            </a:fld>
            <a:endParaRPr lang="en-US" dirty="0"/>
          </a:p>
        </p:txBody>
      </p:sp>
    </p:spTree>
    <p:extLst>
      <p:ext uri="{BB962C8B-B14F-4D97-AF65-F5344CB8AC3E}">
        <p14:creationId xmlns:p14="http://schemas.microsoft.com/office/powerpoint/2010/main" val="9564784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E225E-43E0-7047-8ADB-DD9EBB41B4D0}" type="datetimeFigureOut">
              <a:rPr lang="en-US" noProof="0" smtClean="0"/>
              <a:t>11/16/2022</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366290-4595-5745-A50F-D5EC13BAC604}" type="slidenum">
              <a:rPr lang="en-US" noProof="0" smtClean="0"/>
              <a:t>‹#›</a:t>
            </a:fld>
            <a:endParaRPr lang="en-US" noProof="0" dirty="0"/>
          </a:p>
        </p:txBody>
      </p:sp>
    </p:spTree>
    <p:extLst>
      <p:ext uri="{BB962C8B-B14F-4D97-AF65-F5344CB8AC3E}">
        <p14:creationId xmlns:p14="http://schemas.microsoft.com/office/powerpoint/2010/main" val="335366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2</a:t>
            </a:fld>
            <a:endParaRPr lang="en-US" dirty="0"/>
          </a:p>
        </p:txBody>
      </p:sp>
    </p:spTree>
    <p:extLst>
      <p:ext uri="{BB962C8B-B14F-4D97-AF65-F5344CB8AC3E}">
        <p14:creationId xmlns:p14="http://schemas.microsoft.com/office/powerpoint/2010/main" val="2915729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9</a:t>
            </a:fld>
            <a:endParaRPr lang="en-US" dirty="0"/>
          </a:p>
        </p:txBody>
      </p:sp>
    </p:spTree>
    <p:extLst>
      <p:ext uri="{BB962C8B-B14F-4D97-AF65-F5344CB8AC3E}">
        <p14:creationId xmlns:p14="http://schemas.microsoft.com/office/powerpoint/2010/main" val="14027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10</a:t>
            </a:fld>
            <a:endParaRPr lang="en-US" dirty="0"/>
          </a:p>
        </p:txBody>
      </p:sp>
    </p:spTree>
    <p:extLst>
      <p:ext uri="{BB962C8B-B14F-4D97-AF65-F5344CB8AC3E}">
        <p14:creationId xmlns:p14="http://schemas.microsoft.com/office/powerpoint/2010/main" val="3277221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366290-4595-5745-A50F-D5EC13BAC604}" type="slidenum">
              <a:rPr lang="en-US" smtClean="0"/>
              <a:t>11</a:t>
            </a:fld>
            <a:endParaRPr lang="en-US" dirty="0"/>
          </a:p>
        </p:txBody>
      </p:sp>
    </p:spTree>
    <p:extLst>
      <p:ext uri="{BB962C8B-B14F-4D97-AF65-F5344CB8AC3E}">
        <p14:creationId xmlns:p14="http://schemas.microsoft.com/office/powerpoint/2010/main" val="3150707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AAD347D-5ACD-4C99-B74B-A9C85AD731AF}" type="datetimeFigureOut">
              <a:rPr lang="en-US" smtClean="0"/>
              <a:t>11/16/2022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DF9B56E2-431F-7DEA-EBC0-1B8EAD139F17}"/>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Shape 8">
            <a:extLst>
              <a:ext uri="{FF2B5EF4-FFF2-40B4-BE49-F238E27FC236}">
                <a16:creationId xmlns:a16="http://schemas.microsoft.com/office/drawing/2014/main" id="{951B4BB7-3AA6-EB97-8778-F92A79082728}"/>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9126675B-3EE3-62D4-139F-A7876B32B195}"/>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CE2A89C7-E9EC-95BB-1102-1C23AE6B9B09}"/>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54147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600961190"/>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8FB4751-880F-D840-AAA9-3A15815CC996}" type="slidenum">
              <a:rPr lang="en-US" smtClean="0"/>
              <a:pPr/>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2061364"/>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98086081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42988979"/>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8680190"/>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287757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108503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47140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a:extLst>
              <a:ext uri="{FF2B5EF4-FFF2-40B4-BE49-F238E27FC236}">
                <a16:creationId xmlns:a16="http://schemas.microsoft.com/office/drawing/2014/main" id="{E6FD7452-E3B6-7579-A363-62FAAFA8C251}"/>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2B98FAD9-245A-0174-9BD4-2B8E8A4A5B01}"/>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920489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4" name="Date Placeholder 3">
            <a:extLst>
              <a:ext uri="{FF2B5EF4-FFF2-40B4-BE49-F238E27FC236}">
                <a16:creationId xmlns:a16="http://schemas.microsoft.com/office/drawing/2014/main" id="{D0E51F5A-4888-D63D-29F3-B01CF7E21C47}"/>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3F237303-EC0A-6693-6BFA-55DB329E39D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07154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58FB4751-880F-D840-AAA9-3A15815CC996}" type="slidenum">
              <a:rPr lang="en-US" smtClean="0"/>
              <a:t>‹#›</a:t>
            </a:fld>
            <a:endParaRPr lang="en-US" dirty="0"/>
          </a:p>
        </p:txBody>
      </p:sp>
      <p:sp>
        <p:nvSpPr>
          <p:cNvPr id="7" name="Freeform: Shape 6">
            <a:extLst>
              <a:ext uri="{FF2B5EF4-FFF2-40B4-BE49-F238E27FC236}">
                <a16:creationId xmlns:a16="http://schemas.microsoft.com/office/drawing/2014/main" id="{B3164CC9-3151-517A-BF22-9138C9230949}"/>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18972BA8-8486-43A6-18A1-FC6162307AF1}"/>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66026806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1704908538"/>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DA73A1B-9BE9-D734-5640-B2B3206DACF4}"/>
              </a:ext>
            </a:extLst>
          </p:cNvPr>
          <p:cNvSpPr>
            <a:spLocks noGrp="1"/>
          </p:cNvSpPr>
          <p:nvPr>
            <p:ph type="dt" sz="half" idx="10"/>
          </p:nvPr>
        </p:nvSpPr>
        <p:spPr/>
        <p:txBody>
          <a:bodyPr/>
          <a:lstStyle>
            <a:lvl1pPr>
              <a:defRPr>
                <a:solidFill>
                  <a:schemeClr val="accent1"/>
                </a:solidFill>
              </a:defRPr>
            </a:lvl1pPr>
          </a:lstStyle>
          <a:p>
            <a:r>
              <a:rPr lang="en-US" dirty="0"/>
              <a:t>20XX</a:t>
            </a:r>
          </a:p>
        </p:txBody>
      </p:sp>
      <p:sp>
        <p:nvSpPr>
          <p:cNvPr id="8" name="Footer Placeholder 7">
            <a:extLst>
              <a:ext uri="{FF2B5EF4-FFF2-40B4-BE49-F238E27FC236}">
                <a16:creationId xmlns:a16="http://schemas.microsoft.com/office/drawing/2014/main" id="{4E605360-0D0D-0515-AF1D-715236942234}"/>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12927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D6EF47-99AC-6166-B194-13D68424C067}"/>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822996CE-5BB1-CA7E-667B-F066341E3C8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13617423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Date Placeholder 1">
            <a:extLst>
              <a:ext uri="{FF2B5EF4-FFF2-40B4-BE49-F238E27FC236}">
                <a16:creationId xmlns:a16="http://schemas.microsoft.com/office/drawing/2014/main" id="{C3AF76F4-A668-3D1B-FBCF-3C693E818ADD}"/>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236B032C-EBAF-7C2C-182B-5A074BD2FFC3}"/>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36417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C5D5F66A-77D7-52B9-EF78-7A0341CD102B}"/>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0" name="Freeform: Shape 9">
            <a:extLst>
              <a:ext uri="{FF2B5EF4-FFF2-40B4-BE49-F238E27FC236}">
                <a16:creationId xmlns:a16="http://schemas.microsoft.com/office/drawing/2014/main" id="{7F80A2EB-E99A-D177-7B3D-A5F251775B0D}"/>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2E2ADDFD-76EA-864B-DF12-A736B33ED2BB}"/>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74CAF44F-6E90-F2C0-DBCF-C0FA8F0E0B3D}"/>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D9420B72-6CA4-A322-E9D6-915AEC21C74E}"/>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31412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8FB4751-880F-D840-AAA9-3A15815CC996}" type="slidenum">
              <a:rPr lang="en-US" smtClean="0"/>
              <a:t>‹#›</a:t>
            </a:fld>
            <a:endParaRPr lang="en-US" dirty="0"/>
          </a:p>
        </p:txBody>
      </p:sp>
      <p:sp>
        <p:nvSpPr>
          <p:cNvPr id="8" name="Freeform: Shape 7">
            <a:extLst>
              <a:ext uri="{FF2B5EF4-FFF2-40B4-BE49-F238E27FC236}">
                <a16:creationId xmlns:a16="http://schemas.microsoft.com/office/drawing/2014/main" id="{7F7DCCC4-2786-48F1-450D-CE76034773E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2CC039D3-A19D-0E15-E8EE-0959BA9F1C79}"/>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418036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58FB4751-880F-D840-AAA9-3A15815CC996}" type="slidenum">
              <a:rPr lang="en-US" smtClean="0"/>
              <a:pPr/>
              <a:t>‹#›</a:t>
            </a:fld>
            <a:endParaRPr lang="en-US" dirty="0"/>
          </a:p>
        </p:txBody>
      </p:sp>
      <p:sp>
        <p:nvSpPr>
          <p:cNvPr id="2" name="Freeform: Shape 1">
            <a:extLst>
              <a:ext uri="{FF2B5EF4-FFF2-40B4-BE49-F238E27FC236}">
                <a16:creationId xmlns:a16="http://schemas.microsoft.com/office/drawing/2014/main" id="{95989B53-D38B-C9AA-838C-601832A52B60}"/>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2A5BA277-118B-0B87-CF8E-B0FEF3BC2063}"/>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D5F37852-F19A-55D0-9FB1-C6541FB3E2D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cxnSp>
        <p:nvCxnSpPr>
          <p:cNvPr id="13" name="Straight Connector 12">
            <a:extLst>
              <a:ext uri="{FF2B5EF4-FFF2-40B4-BE49-F238E27FC236}">
                <a16:creationId xmlns:a16="http://schemas.microsoft.com/office/drawing/2014/main" id="{2DA1E144-B60A-F06E-73F7-995164D39D18}"/>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151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2978647979"/>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58FB4751-880F-D840-AAA9-3A15815CC996}" type="slidenum">
              <a:rPr lang="en-US" smtClean="0"/>
              <a:pPr/>
              <a:t>‹#›</a:t>
            </a:fld>
            <a:endParaRPr lang="en-US" dirty="0"/>
          </a:p>
        </p:txBody>
      </p:sp>
    </p:spTree>
    <p:extLst>
      <p:ext uri="{BB962C8B-B14F-4D97-AF65-F5344CB8AC3E}">
        <p14:creationId xmlns:p14="http://schemas.microsoft.com/office/powerpoint/2010/main" val="41072647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8FB4751-880F-D840-AAA9-3A15815CC996}" type="slidenum">
              <a:rPr lang="en-US" smtClean="0"/>
              <a:t>‹#›</a:t>
            </a:fld>
            <a:endParaRPr lang="en-US" dirty="0"/>
          </a:p>
        </p:txBody>
      </p:sp>
      <p:sp>
        <p:nvSpPr>
          <p:cNvPr id="2" name="Freeform: Shape 1">
            <a:extLst>
              <a:ext uri="{FF2B5EF4-FFF2-40B4-BE49-F238E27FC236}">
                <a16:creationId xmlns:a16="http://schemas.microsoft.com/office/drawing/2014/main" id="{502AD4A8-AF1A-EBD9-C12A-34DC00D0FB48}"/>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1B273F6A-0400-15C6-70E2-2746C19AABF6}"/>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855549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58FB4751-880F-D840-AAA9-3A15815CC996}"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descr="Shape, circle&#10;&#10;Description automatically generated">
            <a:extLst>
              <a:ext uri="{FF2B5EF4-FFF2-40B4-BE49-F238E27FC236}">
                <a16:creationId xmlns:a16="http://schemas.microsoft.com/office/drawing/2014/main" id="{53D29B43-1CF7-086F-C55D-FDA095D9D7A3}"/>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0" name="Freeform: Shape 9">
            <a:extLst>
              <a:ext uri="{FF2B5EF4-FFF2-40B4-BE49-F238E27FC236}">
                <a16:creationId xmlns:a16="http://schemas.microsoft.com/office/drawing/2014/main" id="{65740238-8102-97E0-A0B0-967EA8689FAC}"/>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1900706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r>
              <a:rPr lang="en-US"/>
              <a:t>20XX</a:t>
            </a:r>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presentation title</a:t>
            </a:r>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58FB4751-880F-D840-AAA9-3A15815CC996}"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5AAC7E6-2675-4124-DA5A-5F4E9FF135BB}"/>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71134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657" r:id="rId18"/>
    <p:sldLayoutId id="2147483662" r:id="rId19"/>
    <p:sldLayoutId id="2147483663" r:id="rId20"/>
    <p:sldLayoutId id="2147483653" r:id="rId21"/>
    <p:sldLayoutId id="2147483652" r:id="rId22"/>
    <p:sldLayoutId id="2147483655" r:id="rId23"/>
  </p:sldLayoutIdLst>
  <p:hf hdr="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BB83-CA62-C813-5584-9F9C32557A2B}"/>
              </a:ext>
            </a:extLst>
          </p:cNvPr>
          <p:cNvSpPr>
            <a:spLocks noGrp="1"/>
          </p:cNvSpPr>
          <p:nvPr>
            <p:ph type="ctrTitle"/>
          </p:nvPr>
        </p:nvSpPr>
        <p:spPr/>
        <p:txBody>
          <a:bodyPr/>
          <a:lstStyle/>
          <a:p>
            <a:r>
              <a:rPr lang="en-US" dirty="0"/>
              <a:t>Customer Retention Case Study</a:t>
            </a:r>
          </a:p>
        </p:txBody>
      </p:sp>
      <p:sp>
        <p:nvSpPr>
          <p:cNvPr id="3" name="Subtitle 2">
            <a:extLst>
              <a:ext uri="{FF2B5EF4-FFF2-40B4-BE49-F238E27FC236}">
                <a16:creationId xmlns:a16="http://schemas.microsoft.com/office/drawing/2014/main" id="{CA0D2251-7AFE-1B36-778C-D116EDBB7FDE}"/>
              </a:ext>
            </a:extLst>
          </p:cNvPr>
          <p:cNvSpPr>
            <a:spLocks noGrp="1"/>
          </p:cNvSpPr>
          <p:nvPr>
            <p:ph type="subTitle" idx="1"/>
          </p:nvPr>
        </p:nvSpPr>
        <p:spPr/>
        <p:txBody>
          <a:bodyPr/>
          <a:lstStyle/>
          <a:p>
            <a:r>
              <a:rPr lang="en-US" dirty="0"/>
              <a:t>By – </a:t>
            </a:r>
            <a:r>
              <a:rPr lang="en-US" dirty="0" err="1"/>
              <a:t>Megha</a:t>
            </a:r>
            <a:r>
              <a:rPr lang="en-US" dirty="0"/>
              <a:t> Singh</a:t>
            </a:r>
          </a:p>
          <a:p>
            <a:endParaRPr lang="en-US" dirty="0"/>
          </a:p>
        </p:txBody>
      </p:sp>
    </p:spTree>
    <p:extLst>
      <p:ext uri="{BB962C8B-B14F-4D97-AF65-F5344CB8AC3E}">
        <p14:creationId xmlns:p14="http://schemas.microsoft.com/office/powerpoint/2010/main" val="4175365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871694C6-64CB-2042-D079-8D98D610EDB0}"/>
              </a:ext>
            </a:extLst>
          </p:cNvPr>
          <p:cNvSpPr>
            <a:spLocks noGrp="1"/>
          </p:cNvSpPr>
          <p:nvPr>
            <p:ph type="body" sz="quarter" idx="15"/>
          </p:nvPr>
        </p:nvSpPr>
        <p:spPr>
          <a:xfrm>
            <a:off x="8640889" y="4571942"/>
            <a:ext cx="3551111" cy="2231330"/>
          </a:xfrm>
        </p:spPr>
        <p:txBody>
          <a:bodyPr/>
          <a:lstStyle/>
          <a:p>
            <a:r>
              <a:rPr lang="en-US" sz="1600" b="1" dirty="0">
                <a:solidFill>
                  <a:srgbClr val="5E6A76"/>
                </a:solidFill>
                <a:latin typeface="+mn-lt"/>
              </a:rPr>
              <a:t>22 % duplicates </a:t>
            </a:r>
          </a:p>
          <a:p>
            <a:r>
              <a:rPr lang="en-US" sz="1600" b="1" dirty="0">
                <a:solidFill>
                  <a:srgbClr val="5E6A76"/>
                </a:solidFill>
                <a:latin typeface="+mn-lt"/>
              </a:rPr>
              <a:t>records found</a:t>
            </a:r>
          </a:p>
        </p:txBody>
      </p:sp>
      <p:sp>
        <p:nvSpPr>
          <p:cNvPr id="8" name="Text Placeholder 7">
            <a:extLst>
              <a:ext uri="{FF2B5EF4-FFF2-40B4-BE49-F238E27FC236}">
                <a16:creationId xmlns:a16="http://schemas.microsoft.com/office/drawing/2014/main" id="{955CC3A7-DD9A-E887-A929-DE6D4C1E47B9}"/>
              </a:ext>
            </a:extLst>
          </p:cNvPr>
          <p:cNvSpPr>
            <a:spLocks noGrp="1"/>
          </p:cNvSpPr>
          <p:nvPr>
            <p:ph type="body" sz="quarter" idx="13"/>
          </p:nvPr>
        </p:nvSpPr>
        <p:spPr>
          <a:xfrm>
            <a:off x="202587" y="965814"/>
            <a:ext cx="3551111" cy="2231330"/>
          </a:xfrm>
        </p:spPr>
        <p:txBody>
          <a:bodyPr/>
          <a:lstStyle/>
          <a:p>
            <a:pPr lvl="0"/>
            <a:r>
              <a:rPr lang="en-US" sz="1600" b="1" i="0" dirty="0">
                <a:solidFill>
                  <a:srgbClr val="5E6A76"/>
                </a:solidFill>
                <a:latin typeface="+mn-lt"/>
              </a:rPr>
              <a:t>Shape : 269 rows and 71 columns</a:t>
            </a:r>
            <a:r>
              <a:rPr lang="en-US" sz="1800" b="0" i="0" dirty="0">
                <a:solidFill>
                  <a:srgbClr val="5E6A76"/>
                </a:solidFill>
                <a:latin typeface="Constantia (Body)"/>
              </a:rPr>
              <a:t>.</a:t>
            </a:r>
          </a:p>
          <a:p>
            <a:endParaRPr lang="en-US" dirty="0"/>
          </a:p>
        </p:txBody>
      </p:sp>
      <p:sp>
        <p:nvSpPr>
          <p:cNvPr id="17" name="Text Placeholder 16">
            <a:extLst>
              <a:ext uri="{FF2B5EF4-FFF2-40B4-BE49-F238E27FC236}">
                <a16:creationId xmlns:a16="http://schemas.microsoft.com/office/drawing/2014/main" id="{21A076CC-9414-293E-8AB1-B8C2EA1C5FEE}"/>
              </a:ext>
            </a:extLst>
          </p:cNvPr>
          <p:cNvSpPr>
            <a:spLocks noGrp="1"/>
          </p:cNvSpPr>
          <p:nvPr>
            <p:ph type="body" sz="quarter" idx="14"/>
          </p:nvPr>
        </p:nvSpPr>
        <p:spPr>
          <a:xfrm>
            <a:off x="8539223" y="233752"/>
            <a:ext cx="3551111" cy="2231330"/>
          </a:xfrm>
        </p:spPr>
        <p:txBody>
          <a:bodyPr/>
          <a:lstStyle/>
          <a:p>
            <a:r>
              <a:rPr lang="en-US" sz="1600" b="1" dirty="0">
                <a:solidFill>
                  <a:srgbClr val="5E6A76"/>
                </a:solidFill>
                <a:latin typeface="+mn-lt"/>
              </a:rPr>
              <a:t>No null /missing values</a:t>
            </a:r>
          </a:p>
        </p:txBody>
      </p:sp>
      <p:sp>
        <p:nvSpPr>
          <p:cNvPr id="26" name="Text Placeholder 25">
            <a:extLst>
              <a:ext uri="{FF2B5EF4-FFF2-40B4-BE49-F238E27FC236}">
                <a16:creationId xmlns:a16="http://schemas.microsoft.com/office/drawing/2014/main" id="{FFCA4FA2-1095-105E-5606-3D90E73136C3}"/>
              </a:ext>
            </a:extLst>
          </p:cNvPr>
          <p:cNvSpPr>
            <a:spLocks noGrp="1"/>
          </p:cNvSpPr>
          <p:nvPr>
            <p:ph type="body" sz="quarter" idx="16"/>
          </p:nvPr>
        </p:nvSpPr>
        <p:spPr>
          <a:xfrm>
            <a:off x="119138" y="4607587"/>
            <a:ext cx="3551111" cy="2231330"/>
          </a:xfrm>
        </p:spPr>
        <p:txBody>
          <a:bodyPr/>
          <a:lstStyle/>
          <a:p>
            <a:r>
              <a:rPr lang="en-US" sz="1600" b="1" dirty="0">
                <a:solidFill>
                  <a:srgbClr val="5E6A76"/>
                </a:solidFill>
                <a:latin typeface="+mn-lt"/>
              </a:rPr>
              <a:t>Data type of columns</a:t>
            </a:r>
          </a:p>
          <a:p>
            <a:r>
              <a:rPr lang="en-US" sz="1600" b="1" dirty="0">
                <a:solidFill>
                  <a:srgbClr val="5E6A76"/>
                </a:solidFill>
                <a:latin typeface="+mn-lt"/>
              </a:rPr>
              <a:t> are object  </a:t>
            </a:r>
          </a:p>
          <a:p>
            <a:r>
              <a:rPr lang="en-US" sz="1600" b="1" dirty="0">
                <a:solidFill>
                  <a:srgbClr val="5E6A76"/>
                </a:solidFill>
                <a:latin typeface="+mn-lt"/>
              </a:rPr>
              <a:t>except “Pin Code”</a:t>
            </a:r>
          </a:p>
        </p:txBody>
      </p:sp>
      <p:sp>
        <p:nvSpPr>
          <p:cNvPr id="2" name="Title 1">
            <a:extLst>
              <a:ext uri="{FF2B5EF4-FFF2-40B4-BE49-F238E27FC236}">
                <a16:creationId xmlns:a16="http://schemas.microsoft.com/office/drawing/2014/main" id="{BFD7679D-DC49-184B-33D7-D460C700C85D}"/>
              </a:ext>
            </a:extLst>
          </p:cNvPr>
          <p:cNvSpPr>
            <a:spLocks noGrp="1"/>
          </p:cNvSpPr>
          <p:nvPr>
            <p:ph type="title"/>
          </p:nvPr>
        </p:nvSpPr>
        <p:spPr>
          <a:xfrm>
            <a:off x="271271" y="155400"/>
            <a:ext cx="9144000" cy="676656"/>
          </a:xfrm>
        </p:spPr>
        <p:txBody>
          <a:bodyPr>
            <a:normAutofit fontScale="90000"/>
          </a:bodyPr>
          <a:lstStyle/>
          <a:p>
            <a:r>
              <a:rPr lang="en-US" dirty="0"/>
              <a:t>Timeline</a:t>
            </a:r>
          </a:p>
        </p:txBody>
      </p:sp>
      <p:sp>
        <p:nvSpPr>
          <p:cNvPr id="11" name="TextBox 10">
            <a:extLst>
              <a:ext uri="{FF2B5EF4-FFF2-40B4-BE49-F238E27FC236}">
                <a16:creationId xmlns:a16="http://schemas.microsoft.com/office/drawing/2014/main" id="{5AFF3E6B-CA98-484B-85DC-235B24ABCF89}"/>
              </a:ext>
            </a:extLst>
          </p:cNvPr>
          <p:cNvSpPr txBox="1"/>
          <p:nvPr/>
        </p:nvSpPr>
        <p:spPr>
          <a:xfrm>
            <a:off x="3277898" y="1512230"/>
            <a:ext cx="5755342" cy="4708981"/>
          </a:xfrm>
          <a:prstGeom prst="rect">
            <a:avLst/>
          </a:prstGeom>
          <a:noFill/>
        </p:spPr>
        <p:txBody>
          <a:bodyPr wrap="square">
            <a:spAutoFit/>
          </a:bodyPr>
          <a:lstStyle/>
          <a:p>
            <a:pPr marL="285750" indent="-285750" algn="just">
              <a:buFont typeface="Wingdings" panose="05000000000000000000" pitchFamily="2" charset="2"/>
              <a:buChar char="Ø"/>
            </a:pPr>
            <a:r>
              <a:rPr lang="en-US" sz="2000" cap="none" dirty="0">
                <a:latin typeface="Gill Sans Nova Light (Body)"/>
                <a:ea typeface="Cambria" panose="02040503050406030204" pitchFamily="18" charset="0"/>
              </a:rPr>
              <a:t>First I have imported the necessary libraries and loaded the entire dataset in our </a:t>
            </a:r>
            <a:r>
              <a:rPr lang="en-US" sz="2000" cap="none" dirty="0" err="1">
                <a:latin typeface="Gill Sans Nova Light (Body)"/>
                <a:ea typeface="Cambria" panose="02040503050406030204" pitchFamily="18" charset="0"/>
              </a:rPr>
              <a:t>Jupyter</a:t>
            </a:r>
            <a:r>
              <a:rPr lang="en-US" sz="2000" cap="none" dirty="0">
                <a:latin typeface="Gill Sans Nova Light (Body)"/>
                <a:ea typeface="Cambria" panose="02040503050406030204" pitchFamily="18" charset="0"/>
              </a:rPr>
              <a:t> Notebook and renamed the columns.</a:t>
            </a:r>
          </a:p>
          <a:p>
            <a:pPr marL="285750" indent="-285750" algn="just">
              <a:buFont typeface="Wingdings" panose="05000000000000000000" pitchFamily="2" charset="2"/>
              <a:buChar char="Ø"/>
            </a:pPr>
            <a:r>
              <a:rPr lang="en-US" sz="2000" cap="none" dirty="0">
                <a:latin typeface="Gill Sans Nova Light (Body)"/>
                <a:ea typeface="Cambria" panose="02040503050406030204" pitchFamily="18" charset="0"/>
              </a:rPr>
              <a:t>Then I checked the shape of </a:t>
            </a:r>
            <a:r>
              <a:rPr lang="en-US" sz="2000" dirty="0">
                <a:latin typeface="Gill Sans Nova Light (Body)"/>
                <a:ea typeface="Cambria" panose="02040503050406030204" pitchFamily="18" charset="0"/>
              </a:rPr>
              <a:t>our</a:t>
            </a:r>
            <a:r>
              <a:rPr lang="en-US" sz="2000" cap="none" dirty="0">
                <a:latin typeface="Gill Sans Nova Light (Body)"/>
                <a:ea typeface="Cambria" panose="02040503050406030204" pitchFamily="18" charset="0"/>
              </a:rPr>
              <a:t> dataset and found that we </a:t>
            </a:r>
            <a:r>
              <a:rPr lang="en-US" sz="2000" dirty="0">
                <a:latin typeface="Gill Sans Nova Light (Body)"/>
                <a:ea typeface="Cambria" panose="02040503050406030204" pitchFamily="18" charset="0"/>
              </a:rPr>
              <a:t>have a total of</a:t>
            </a:r>
            <a:r>
              <a:rPr lang="en-US" sz="2000" cap="none" dirty="0">
                <a:latin typeface="Gill Sans Nova Light (Body)"/>
                <a:ea typeface="Cambria" panose="02040503050406030204" pitchFamily="18" charset="0"/>
              </a:rPr>
              <a:t> 269 rows and 71 different columns.</a:t>
            </a:r>
          </a:p>
          <a:p>
            <a:pPr marL="285750" indent="-285750" algn="just">
              <a:buFont typeface="Wingdings" panose="05000000000000000000" pitchFamily="2" charset="2"/>
              <a:buChar char="Ø"/>
            </a:pPr>
            <a:r>
              <a:rPr lang="en-US" sz="2000" cap="none" dirty="0">
                <a:latin typeface="Gill Sans Nova Light (Body)"/>
                <a:ea typeface="Cambria" panose="02040503050406030204" pitchFamily="18" charset="0"/>
              </a:rPr>
              <a:t>We don’t have any null values or missing values present in our dataset.</a:t>
            </a:r>
          </a:p>
          <a:p>
            <a:pPr marL="285750" indent="-285750" algn="just">
              <a:buFont typeface="Wingdings" panose="05000000000000000000" pitchFamily="2" charset="2"/>
              <a:buChar char="Ø"/>
            </a:pPr>
            <a:r>
              <a:rPr lang="en-US" sz="2000" dirty="0">
                <a:latin typeface="Gill Sans Nova Light (Body)"/>
                <a:ea typeface="Cambria" panose="02040503050406030204" pitchFamily="18" charset="0"/>
              </a:rPr>
              <a:t>There is 22% percent of duplicate records in our dataset however I have chosen to retain those information instead of removing them.</a:t>
            </a:r>
            <a:endParaRPr lang="en-US" sz="2000" cap="none" dirty="0">
              <a:latin typeface="Gill Sans Nova Light (Body)"/>
              <a:ea typeface="Cambria" panose="02040503050406030204" pitchFamily="18" charset="0"/>
            </a:endParaRPr>
          </a:p>
          <a:p>
            <a:pPr marL="285750" indent="-285750" algn="just">
              <a:buFont typeface="Wingdings" panose="05000000000000000000" pitchFamily="2" charset="2"/>
              <a:buChar char="Ø"/>
            </a:pPr>
            <a:r>
              <a:rPr lang="en-US" sz="2000" cap="none" dirty="0">
                <a:latin typeface="Gill Sans Nova Light (Body)"/>
                <a:ea typeface="Cambria" panose="02040503050406030204" pitchFamily="18" charset="0"/>
              </a:rPr>
              <a:t>By checking the data types </a:t>
            </a:r>
            <a:r>
              <a:rPr lang="en-US" sz="2000" dirty="0">
                <a:latin typeface="Gill Sans Nova Light (Body)"/>
                <a:ea typeface="Cambria" panose="02040503050406030204" pitchFamily="18" charset="0"/>
              </a:rPr>
              <a:t>I</a:t>
            </a:r>
            <a:r>
              <a:rPr lang="en-US" sz="2000" cap="none" dirty="0">
                <a:latin typeface="Gill Sans Nova Light (Body)"/>
                <a:ea typeface="Cambria" panose="02040503050406030204" pitchFamily="18" charset="0"/>
              </a:rPr>
              <a:t> came to know that all the columns </a:t>
            </a:r>
            <a:r>
              <a:rPr lang="en-US" sz="2000" dirty="0">
                <a:latin typeface="Gill Sans Nova Light (Body)"/>
                <a:ea typeface="Cambria" panose="02040503050406030204" pitchFamily="18" charset="0"/>
              </a:rPr>
              <a:t>have</a:t>
            </a:r>
            <a:r>
              <a:rPr lang="en-US" sz="2000" cap="none" dirty="0">
                <a:latin typeface="Gill Sans Nova Light (Body)"/>
                <a:ea typeface="Cambria" panose="02040503050406030204" pitchFamily="18" charset="0"/>
              </a:rPr>
              <a:t> ‘object’ data type except the column representing the Pin </a:t>
            </a:r>
            <a:r>
              <a:rPr lang="en-US" sz="2000" dirty="0">
                <a:latin typeface="Gill Sans Nova Light (Body)"/>
                <a:ea typeface="Cambria" panose="02040503050406030204" pitchFamily="18" charset="0"/>
              </a:rPr>
              <a:t>C</a:t>
            </a:r>
            <a:r>
              <a:rPr lang="en-US" sz="2000" cap="none" dirty="0">
                <a:latin typeface="Gill Sans Nova Light (Body)"/>
                <a:ea typeface="Cambria" panose="02040503050406030204" pitchFamily="18" charset="0"/>
              </a:rPr>
              <a:t>ode which has ‘integer’ data type.</a:t>
            </a:r>
          </a:p>
        </p:txBody>
      </p:sp>
    </p:spTree>
    <p:extLst>
      <p:ext uri="{BB962C8B-B14F-4D97-AF65-F5344CB8AC3E}">
        <p14:creationId xmlns:p14="http://schemas.microsoft.com/office/powerpoint/2010/main" val="327257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7DC31-1488-8091-935A-1B03A14A5CD8}"/>
              </a:ext>
            </a:extLst>
          </p:cNvPr>
          <p:cNvSpPr>
            <a:spLocks noGrp="1"/>
          </p:cNvSpPr>
          <p:nvPr>
            <p:ph type="title"/>
          </p:nvPr>
        </p:nvSpPr>
        <p:spPr/>
        <p:txBody>
          <a:bodyPr/>
          <a:lstStyle/>
          <a:p>
            <a:r>
              <a:rPr lang="en-US" dirty="0"/>
              <a:t>Dataset </a:t>
            </a:r>
            <a:r>
              <a:rPr lang="en-US" dirty="0">
                <a:latin typeface="+mn-lt"/>
              </a:rPr>
              <a:t> </a:t>
            </a:r>
            <a:r>
              <a:rPr lang="en-US" dirty="0"/>
              <a:t>Description</a:t>
            </a:r>
          </a:p>
        </p:txBody>
      </p:sp>
      <p:sp>
        <p:nvSpPr>
          <p:cNvPr id="8" name="Date Placeholder 7">
            <a:extLst>
              <a:ext uri="{FF2B5EF4-FFF2-40B4-BE49-F238E27FC236}">
                <a16:creationId xmlns:a16="http://schemas.microsoft.com/office/drawing/2014/main" id="{3B8B492D-0778-C859-9200-08161ABEBFE5}"/>
              </a:ext>
            </a:extLst>
          </p:cNvPr>
          <p:cNvSpPr>
            <a:spLocks noGrp="1"/>
          </p:cNvSpPr>
          <p:nvPr>
            <p:ph type="dt" sz="half" idx="10"/>
          </p:nvPr>
        </p:nvSpPr>
        <p:spPr/>
        <p:txBody>
          <a:bodyPr/>
          <a:lstStyle/>
          <a:p>
            <a:r>
              <a:rPr lang="en-US" dirty="0" err="1"/>
              <a:t>Fliprobo</a:t>
            </a:r>
            <a:endParaRPr lang="en-US" dirty="0"/>
          </a:p>
        </p:txBody>
      </p:sp>
      <p:sp>
        <p:nvSpPr>
          <p:cNvPr id="9" name="Footer Placeholder 8">
            <a:extLst>
              <a:ext uri="{FF2B5EF4-FFF2-40B4-BE49-F238E27FC236}">
                <a16:creationId xmlns:a16="http://schemas.microsoft.com/office/drawing/2014/main" id="{B1185DEE-1419-7DB6-949B-929195894BC8}"/>
              </a:ext>
            </a:extLst>
          </p:cNvPr>
          <p:cNvSpPr>
            <a:spLocks noGrp="1"/>
          </p:cNvSpPr>
          <p:nvPr>
            <p:ph type="ftr" sz="quarter" idx="11"/>
          </p:nvPr>
        </p:nvSpPr>
        <p:spPr/>
        <p:txBody>
          <a:bodyPr/>
          <a:lstStyle/>
          <a:p>
            <a:r>
              <a:rPr lang="en-US" dirty="0"/>
              <a:t>Customer Retention Case Study</a:t>
            </a:r>
          </a:p>
        </p:txBody>
      </p:sp>
      <p:sp>
        <p:nvSpPr>
          <p:cNvPr id="10" name="Slide Number Placeholder 9">
            <a:extLst>
              <a:ext uri="{FF2B5EF4-FFF2-40B4-BE49-F238E27FC236}">
                <a16:creationId xmlns:a16="http://schemas.microsoft.com/office/drawing/2014/main" id="{A9210D02-BD78-856B-08E2-820032AC6B71}"/>
              </a:ext>
            </a:extLst>
          </p:cNvPr>
          <p:cNvSpPr>
            <a:spLocks noGrp="1"/>
          </p:cNvSpPr>
          <p:nvPr>
            <p:ph type="sldNum" sz="quarter" idx="12"/>
          </p:nvPr>
        </p:nvSpPr>
        <p:spPr/>
        <p:txBody>
          <a:bodyPr/>
          <a:lstStyle/>
          <a:p>
            <a:fld id="{58FB4751-880F-D840-AAA9-3A15815CC996}" type="slidenum">
              <a:rPr lang="en-US" smtClean="0"/>
              <a:pPr/>
              <a:t>11</a:t>
            </a:fld>
            <a:endParaRPr lang="en-US" dirty="0"/>
          </a:p>
        </p:txBody>
      </p:sp>
      <p:sp>
        <p:nvSpPr>
          <p:cNvPr id="11" name="Content Placeholder 3">
            <a:extLst>
              <a:ext uri="{FF2B5EF4-FFF2-40B4-BE49-F238E27FC236}">
                <a16:creationId xmlns:a16="http://schemas.microsoft.com/office/drawing/2014/main" id="{34781C8A-E3CE-4EE1-A6F4-05E6F13FDE33}"/>
              </a:ext>
            </a:extLst>
          </p:cNvPr>
          <p:cNvSpPr txBox="1">
            <a:spLocks/>
          </p:cNvSpPr>
          <p:nvPr/>
        </p:nvSpPr>
        <p:spPr>
          <a:xfrm>
            <a:off x="6567421" y="1380744"/>
            <a:ext cx="4395196" cy="4200245"/>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ourier New" panose="02070309020205020404" pitchFamily="49" charset="0"/>
              <a:buNone/>
            </a:pPr>
            <a:r>
              <a:rPr lang="en-US" b="1" dirty="0"/>
              <a:t>            </a:t>
            </a:r>
            <a:r>
              <a:rPr lang="en-US" b="1" dirty="0">
                <a:solidFill>
                  <a:srgbClr val="C00000"/>
                </a:solidFill>
              </a:rPr>
              <a:t>The top 5 Indian Online Retailers</a:t>
            </a:r>
            <a:r>
              <a:rPr lang="en-US" b="1" dirty="0"/>
              <a:t>:</a:t>
            </a:r>
            <a:endParaRPr lang="en-IN" b="1" dirty="0"/>
          </a:p>
        </p:txBody>
      </p:sp>
      <p:pic>
        <p:nvPicPr>
          <p:cNvPr id="12" name="Picture 11" descr="Logo&#10;&#10;Description automatically generated">
            <a:extLst>
              <a:ext uri="{FF2B5EF4-FFF2-40B4-BE49-F238E27FC236}">
                <a16:creationId xmlns:a16="http://schemas.microsoft.com/office/drawing/2014/main" id="{E4DBEFDC-6C7B-41BC-9A5E-5F31D88B6692}"/>
              </a:ext>
            </a:extLst>
          </p:cNvPr>
          <p:cNvPicPr>
            <a:picLocks noChangeAspect="1"/>
          </p:cNvPicPr>
          <p:nvPr/>
        </p:nvPicPr>
        <p:blipFill>
          <a:blip r:embed="rId3"/>
          <a:stretch>
            <a:fillRect/>
          </a:stretch>
        </p:blipFill>
        <p:spPr>
          <a:xfrm>
            <a:off x="6870202" y="2044808"/>
            <a:ext cx="1678643" cy="931293"/>
          </a:xfrm>
          <a:prstGeom prst="rect">
            <a:avLst/>
          </a:prstGeom>
        </p:spPr>
      </p:pic>
      <p:pic>
        <p:nvPicPr>
          <p:cNvPr id="13" name="Picture 12" descr="Logo&#10;&#10;Description automatically generated">
            <a:extLst>
              <a:ext uri="{FF2B5EF4-FFF2-40B4-BE49-F238E27FC236}">
                <a16:creationId xmlns:a16="http://schemas.microsoft.com/office/drawing/2014/main" id="{01DAB9A8-BB07-40CF-B3F5-97400E8FDA39}"/>
              </a:ext>
            </a:extLst>
          </p:cNvPr>
          <p:cNvPicPr>
            <a:picLocks noChangeAspect="1"/>
          </p:cNvPicPr>
          <p:nvPr/>
        </p:nvPicPr>
        <p:blipFill>
          <a:blip r:embed="rId4"/>
          <a:stretch>
            <a:fillRect/>
          </a:stretch>
        </p:blipFill>
        <p:spPr>
          <a:xfrm>
            <a:off x="8915390" y="2038168"/>
            <a:ext cx="1723467" cy="937933"/>
          </a:xfrm>
          <a:prstGeom prst="rect">
            <a:avLst/>
          </a:prstGeom>
        </p:spPr>
      </p:pic>
      <p:pic>
        <p:nvPicPr>
          <p:cNvPr id="14" name="Picture 13" descr="Logo&#10;&#10;Description automatically generated">
            <a:extLst>
              <a:ext uri="{FF2B5EF4-FFF2-40B4-BE49-F238E27FC236}">
                <a16:creationId xmlns:a16="http://schemas.microsoft.com/office/drawing/2014/main" id="{D22E5FA3-432D-4F53-A75A-3261AB41F987}"/>
              </a:ext>
            </a:extLst>
          </p:cNvPr>
          <p:cNvPicPr>
            <a:picLocks noChangeAspect="1"/>
          </p:cNvPicPr>
          <p:nvPr/>
        </p:nvPicPr>
        <p:blipFill>
          <a:blip r:embed="rId5"/>
          <a:stretch>
            <a:fillRect/>
          </a:stretch>
        </p:blipFill>
        <p:spPr>
          <a:xfrm>
            <a:off x="8971421" y="3280562"/>
            <a:ext cx="1667436" cy="931075"/>
          </a:xfrm>
          <a:prstGeom prst="rect">
            <a:avLst/>
          </a:prstGeom>
        </p:spPr>
      </p:pic>
      <p:pic>
        <p:nvPicPr>
          <p:cNvPr id="15" name="Picture 14">
            <a:extLst>
              <a:ext uri="{FF2B5EF4-FFF2-40B4-BE49-F238E27FC236}">
                <a16:creationId xmlns:a16="http://schemas.microsoft.com/office/drawing/2014/main" id="{AE3BD2AF-2F29-48DB-888E-AEE30A2CC659}"/>
              </a:ext>
            </a:extLst>
          </p:cNvPr>
          <p:cNvPicPr>
            <a:picLocks noChangeAspect="1"/>
          </p:cNvPicPr>
          <p:nvPr/>
        </p:nvPicPr>
        <p:blipFill>
          <a:blip r:embed="rId6"/>
          <a:stretch>
            <a:fillRect/>
          </a:stretch>
        </p:blipFill>
        <p:spPr>
          <a:xfrm>
            <a:off x="7539661" y="4400391"/>
            <a:ext cx="2667000" cy="651076"/>
          </a:xfrm>
          <a:prstGeom prst="rect">
            <a:avLst/>
          </a:prstGeom>
        </p:spPr>
      </p:pic>
      <p:pic>
        <p:nvPicPr>
          <p:cNvPr id="16" name="Picture 15">
            <a:extLst>
              <a:ext uri="{FF2B5EF4-FFF2-40B4-BE49-F238E27FC236}">
                <a16:creationId xmlns:a16="http://schemas.microsoft.com/office/drawing/2014/main" id="{4551BA12-B8C0-4F4F-BDC3-0D80ED6863E6}"/>
              </a:ext>
            </a:extLst>
          </p:cNvPr>
          <p:cNvPicPr>
            <a:picLocks noChangeAspect="1"/>
          </p:cNvPicPr>
          <p:nvPr/>
        </p:nvPicPr>
        <p:blipFill>
          <a:blip r:embed="rId7"/>
          <a:stretch>
            <a:fillRect/>
          </a:stretch>
        </p:blipFill>
        <p:spPr>
          <a:xfrm>
            <a:off x="6763079" y="3316547"/>
            <a:ext cx="2110082" cy="762624"/>
          </a:xfrm>
          <a:prstGeom prst="rect">
            <a:avLst/>
          </a:prstGeom>
        </p:spPr>
      </p:pic>
      <p:sp>
        <p:nvSpPr>
          <p:cNvPr id="25" name="TextBox 24">
            <a:extLst>
              <a:ext uri="{FF2B5EF4-FFF2-40B4-BE49-F238E27FC236}">
                <a16:creationId xmlns:a16="http://schemas.microsoft.com/office/drawing/2014/main" id="{457B29BC-27B5-49DB-A86D-ACCEB7FB1D40}"/>
              </a:ext>
            </a:extLst>
          </p:cNvPr>
          <p:cNvSpPr txBox="1"/>
          <p:nvPr/>
        </p:nvSpPr>
        <p:spPr>
          <a:xfrm>
            <a:off x="445618" y="1830681"/>
            <a:ext cx="6100482" cy="4042132"/>
          </a:xfrm>
          <a:prstGeom prst="rect">
            <a:avLst/>
          </a:prstGeom>
          <a:noFill/>
        </p:spPr>
        <p:txBody>
          <a:bodyPr wrap="square">
            <a:spAutoFit/>
          </a:bodyPr>
          <a:lstStyle/>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prstClr val="white"/>
                </a:solidFill>
                <a:effectLst/>
                <a:uLnTx/>
                <a:uFillTx/>
                <a:latin typeface="+mj-lt"/>
                <a:ea typeface="+mj-ea"/>
                <a:cs typeface="Arial"/>
              </a:rPr>
              <a:t>The data is collected from the Indian online shoppers. Our Dataset consists of reviews and feedbacks of customers on 5 top Indian Online Retailers : Amazon, Flipkart, Snapdeal, Myntra and Paytm.</a:t>
            </a:r>
          </a:p>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prstClr val="white"/>
                </a:solidFill>
                <a:effectLst/>
                <a:uLnTx/>
                <a:uFillTx/>
                <a:latin typeface="+mj-lt"/>
                <a:ea typeface="+mj-ea"/>
                <a:cs typeface="Arial"/>
              </a:rPr>
              <a:t>Questionnaire is formed on the basis of brand strength, brand empathy or commitment, overall customer satisfaction and perceived value for money with intention to recommend.</a:t>
            </a:r>
          </a:p>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prstClr val="white"/>
                </a:solidFill>
                <a:effectLst/>
                <a:uLnTx/>
                <a:uFillTx/>
                <a:latin typeface="+mj-lt"/>
                <a:ea typeface="+mj-ea"/>
                <a:cs typeface="Arial"/>
              </a:rPr>
              <a:t>Results indicate the e-retail success factors which are very much critical for customer satisfaction and retention.</a:t>
            </a:r>
            <a:endParaRPr kumimoji="0" lang="en-US" sz="2000" b="0" i="0" u="none" strike="noStrike" kern="1200" cap="none" spc="0" normalizeH="0" baseline="0" noProof="0" dirty="0">
              <a:ln>
                <a:noFill/>
              </a:ln>
              <a:solidFill>
                <a:prstClr val="white"/>
              </a:solidFill>
              <a:effectLst/>
              <a:uLnTx/>
              <a:uFillTx/>
              <a:latin typeface="+mj-lt"/>
              <a:ea typeface="+mj-lt"/>
              <a:cs typeface="+mj-lt"/>
            </a:endParaRPr>
          </a:p>
        </p:txBody>
      </p:sp>
    </p:spTree>
    <p:extLst>
      <p:ext uri="{BB962C8B-B14F-4D97-AF65-F5344CB8AC3E}">
        <p14:creationId xmlns:p14="http://schemas.microsoft.com/office/powerpoint/2010/main" val="275960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Date Placeholder 8">
            <a:extLst>
              <a:ext uri="{FF2B5EF4-FFF2-40B4-BE49-F238E27FC236}">
                <a16:creationId xmlns:a16="http://schemas.microsoft.com/office/drawing/2014/main" id="{1B391B61-21BC-7309-D50E-A2FA872838C1}"/>
              </a:ext>
            </a:extLst>
          </p:cNvPr>
          <p:cNvSpPr>
            <a:spLocks noGrp="1"/>
          </p:cNvSpPr>
          <p:nvPr>
            <p:ph type="dt" sz="half" idx="10"/>
          </p:nvPr>
        </p:nvSpPr>
        <p:spPr/>
        <p:txBody>
          <a:bodyPr/>
          <a:lstStyle/>
          <a:p>
            <a:r>
              <a:rPr lang="en-US" dirty="0" err="1"/>
              <a:t>Fliprobo</a:t>
            </a:r>
            <a:endParaRPr lang="en-US" dirty="0"/>
          </a:p>
        </p:txBody>
      </p:sp>
      <p:sp>
        <p:nvSpPr>
          <p:cNvPr id="10" name="Footer Placeholder 9">
            <a:extLst>
              <a:ext uri="{FF2B5EF4-FFF2-40B4-BE49-F238E27FC236}">
                <a16:creationId xmlns:a16="http://schemas.microsoft.com/office/drawing/2014/main" id="{766CF5CA-318D-F6B1-504B-3DF8E9542316}"/>
              </a:ext>
            </a:extLst>
          </p:cNvPr>
          <p:cNvSpPr>
            <a:spLocks noGrp="1"/>
          </p:cNvSpPr>
          <p:nvPr>
            <p:ph type="ftr" sz="quarter" idx="11"/>
          </p:nvPr>
        </p:nvSpPr>
        <p:spPr/>
        <p:txBody>
          <a:bodyPr/>
          <a:lstStyle/>
          <a:p>
            <a:r>
              <a:rPr lang="en-US" dirty="0"/>
              <a:t>Customer Retention Case Study</a:t>
            </a:r>
          </a:p>
        </p:txBody>
      </p:sp>
      <p:sp>
        <p:nvSpPr>
          <p:cNvPr id="11" name="Slide Number Placeholder 10">
            <a:extLst>
              <a:ext uri="{FF2B5EF4-FFF2-40B4-BE49-F238E27FC236}">
                <a16:creationId xmlns:a16="http://schemas.microsoft.com/office/drawing/2014/main" id="{63AABF76-F42A-5213-B615-6C140041CC74}"/>
              </a:ext>
            </a:extLst>
          </p:cNvPr>
          <p:cNvSpPr>
            <a:spLocks noGrp="1"/>
          </p:cNvSpPr>
          <p:nvPr>
            <p:ph type="sldNum" sz="quarter" idx="12"/>
          </p:nvPr>
        </p:nvSpPr>
        <p:spPr/>
        <p:txBody>
          <a:bodyPr/>
          <a:lstStyle/>
          <a:p>
            <a:fld id="{58FB4751-880F-D840-AAA9-3A15815CC996}" type="slidenum">
              <a:rPr lang="en-US" smtClean="0"/>
              <a:pPr/>
              <a:t>12</a:t>
            </a:fld>
            <a:endParaRPr lang="en-US" dirty="0"/>
          </a:p>
        </p:txBody>
      </p:sp>
      <p:sp>
        <p:nvSpPr>
          <p:cNvPr id="6" name="Title 5">
            <a:extLst>
              <a:ext uri="{FF2B5EF4-FFF2-40B4-BE49-F238E27FC236}">
                <a16:creationId xmlns:a16="http://schemas.microsoft.com/office/drawing/2014/main" id="{147179F7-8740-03DE-F133-BBA41988A64A}"/>
              </a:ext>
            </a:extLst>
          </p:cNvPr>
          <p:cNvSpPr>
            <a:spLocks noGrp="1"/>
          </p:cNvSpPr>
          <p:nvPr>
            <p:ph type="title"/>
          </p:nvPr>
        </p:nvSpPr>
        <p:spPr>
          <a:xfrm>
            <a:off x="576072" y="305497"/>
            <a:ext cx="10515600" cy="676656"/>
          </a:xfrm>
        </p:spPr>
        <p:txBody>
          <a:bodyPr>
            <a:normAutofit fontScale="90000"/>
          </a:bodyPr>
          <a:lstStyle/>
          <a:p>
            <a:r>
              <a:rPr lang="en-US" dirty="0"/>
              <a:t>visualization</a:t>
            </a:r>
          </a:p>
        </p:txBody>
      </p:sp>
      <p:sp>
        <p:nvSpPr>
          <p:cNvPr id="31" name="TextBox 30">
            <a:extLst>
              <a:ext uri="{FF2B5EF4-FFF2-40B4-BE49-F238E27FC236}">
                <a16:creationId xmlns:a16="http://schemas.microsoft.com/office/drawing/2014/main" id="{7B32963C-3E53-4185-AEA8-F5A2956BA288}"/>
              </a:ext>
            </a:extLst>
          </p:cNvPr>
          <p:cNvSpPr txBox="1"/>
          <p:nvPr/>
        </p:nvSpPr>
        <p:spPr>
          <a:xfrm>
            <a:off x="576072" y="1049050"/>
            <a:ext cx="9708777" cy="5114221"/>
          </a:xfrm>
          <a:prstGeom prst="rect">
            <a:avLst/>
          </a:prstGeom>
          <a:noFill/>
        </p:spPr>
        <p:txBody>
          <a:bodyPr wrap="square">
            <a:spAutoFit/>
          </a:bodyPr>
          <a:lstStyle/>
          <a:p>
            <a:pPr marR="0" lvl="0" algn="l" defTabSz="457063" rtl="0" eaLnBrk="1" fontAlgn="auto" latinLnBrk="0" hangingPunct="1">
              <a:lnSpc>
                <a:spcPct val="100000"/>
              </a:lnSpc>
              <a:spcBef>
                <a:spcPts val="1000"/>
              </a:spcBef>
              <a:spcAft>
                <a:spcPts val="0"/>
              </a:spcAft>
              <a:buClr>
                <a:srgbClr val="1E5155">
                  <a:lumMod val="40000"/>
                  <a:lumOff val="60000"/>
                </a:srgbClr>
              </a:buClr>
              <a:buSzPct val="80000"/>
              <a:tabLst/>
              <a:defRPr/>
            </a:pPr>
            <a:r>
              <a:rPr kumimoji="0" lang="en-US" sz="2000" b="0" i="0" u="none" strike="noStrike" kern="1200" cap="none" spc="0" normalizeH="0" baseline="0" noProof="0" dirty="0">
                <a:ln>
                  <a:noFill/>
                </a:ln>
                <a:solidFill>
                  <a:schemeClr val="accent1">
                    <a:lumMod val="10000"/>
                  </a:schemeClr>
                </a:solidFill>
                <a:effectLst/>
                <a:uLnTx/>
                <a:uFillTx/>
                <a:latin typeface="Century Gothic" panose="020B0502020202020204"/>
                <a:ea typeface="+mj-ea"/>
                <a:cs typeface="+mj-cs"/>
              </a:rPr>
              <a:t>What is Data Visualization?</a:t>
            </a:r>
          </a:p>
          <a:p>
            <a:pPr marR="0" lvl="0" algn="l" defTabSz="457063" rtl="0" eaLnBrk="1" fontAlgn="auto" latinLnBrk="0" hangingPunct="1">
              <a:lnSpc>
                <a:spcPct val="100000"/>
              </a:lnSpc>
              <a:spcBef>
                <a:spcPts val="1000"/>
              </a:spcBef>
              <a:spcAft>
                <a:spcPts val="0"/>
              </a:spcAft>
              <a:buClr>
                <a:srgbClr val="1E5155">
                  <a:lumMod val="40000"/>
                  <a:lumOff val="60000"/>
                </a:srgbClr>
              </a:buClr>
              <a:buSzPct val="80000"/>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t>Data visualization is defined as a graphical representation that contains the information and the data.</a:t>
            </a:r>
          </a:p>
          <a:p>
            <a:pPr marR="0" lvl="0" algn="l" defTabSz="457063" rtl="0" eaLnBrk="1" fontAlgn="auto" latinLnBrk="0" hangingPunct="1">
              <a:lnSpc>
                <a:spcPct val="100000"/>
              </a:lnSpc>
              <a:spcBef>
                <a:spcPts val="1000"/>
              </a:spcBef>
              <a:spcAft>
                <a:spcPts val="0"/>
              </a:spcAft>
              <a:buClr>
                <a:srgbClr val="1E5155">
                  <a:lumMod val="40000"/>
                  <a:lumOff val="60000"/>
                </a:srgbClr>
              </a:buClr>
              <a:buSzPct val="80000"/>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endParaRPr>
          </a:p>
          <a:p>
            <a:pPr defTabSz="457063">
              <a:spcBef>
                <a:spcPts val="1000"/>
              </a:spcBef>
              <a:buClr>
                <a:srgbClr val="1E5155">
                  <a:lumMod val="40000"/>
                  <a:lumOff val="60000"/>
                </a:srgbClr>
              </a:buClr>
              <a:buSzPct val="80000"/>
              <a:defRPr/>
            </a:pPr>
            <a:r>
              <a:rPr lang="en-US" sz="2000" dirty="0">
                <a:solidFill>
                  <a:schemeClr val="accent1">
                    <a:lumMod val="10000"/>
                  </a:schemeClr>
                </a:solidFill>
                <a:latin typeface="Century Gothic" panose="020B0502020202020204"/>
                <a:ea typeface="+mj-ea"/>
                <a:cs typeface="+mj-cs"/>
              </a:rPr>
              <a:t>Benefits of Good Data Visualization? </a:t>
            </a:r>
          </a:p>
          <a:p>
            <a:pPr marR="0" lvl="0" algn="l" defTabSz="457063" rtl="0" eaLnBrk="1" fontAlgn="auto" latinLnBrk="0" hangingPunct="1">
              <a:lnSpc>
                <a:spcPct val="100000"/>
              </a:lnSpc>
              <a:spcBef>
                <a:spcPts val="1000"/>
              </a:spcBef>
              <a:spcAft>
                <a:spcPts val="0"/>
              </a:spcAft>
              <a:buClr>
                <a:srgbClr val="1E5155">
                  <a:lumMod val="40000"/>
                  <a:lumOff val="60000"/>
                </a:srgbClr>
              </a:buClr>
              <a:buSzPct val="80000"/>
              <a:tabLst/>
              <a:defRPr/>
            </a:pPr>
            <a: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t>Data visualization is another technique of visual art that grabs our interest and keeps our main focus on the message captured with the help of eyes.</a:t>
            </a:r>
          </a:p>
          <a:p>
            <a:pPr marR="0" lvl="0" algn="l" defTabSz="457063" rtl="0" eaLnBrk="1" fontAlgn="auto" latinLnBrk="0" hangingPunct="1">
              <a:lnSpc>
                <a:spcPct val="100000"/>
              </a:lnSpc>
              <a:spcBef>
                <a:spcPts val="1000"/>
              </a:spcBef>
              <a:spcAft>
                <a:spcPts val="0"/>
              </a:spcAft>
              <a:buClr>
                <a:srgbClr val="1E5155">
                  <a:lumMod val="40000"/>
                  <a:lumOff val="60000"/>
                </a:srgbClr>
              </a:buClr>
              <a:buSzPct val="80000"/>
              <a:tabLst/>
              <a:defRPr/>
            </a:pPr>
            <a:endPar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endParaRPr>
          </a:p>
          <a:p>
            <a:pPr marR="0" lvl="0" defTabSz="457063" fontAlgn="auto">
              <a:lnSpc>
                <a:spcPct val="100000"/>
              </a:lnSpc>
              <a:spcBef>
                <a:spcPts val="1000"/>
              </a:spcBef>
              <a:spcAft>
                <a:spcPts val="0"/>
              </a:spcAft>
              <a:buClr>
                <a:srgbClr val="1E5155">
                  <a:lumMod val="40000"/>
                  <a:lumOff val="60000"/>
                </a:srgbClr>
              </a:buClr>
              <a:buSzPct val="80000"/>
              <a:tabLst/>
              <a:defRPr/>
            </a:pPr>
            <a:r>
              <a:rPr lang="en-US" sz="2000" dirty="0">
                <a:solidFill>
                  <a:schemeClr val="accent1">
                    <a:lumMod val="10000"/>
                  </a:schemeClr>
                </a:solidFill>
                <a:latin typeface="Century Gothic" panose="020B0502020202020204"/>
                <a:ea typeface="+mj-ea"/>
                <a:cs typeface="+mj-cs"/>
              </a:rPr>
              <a:t>Different Types of Analysis for Data Visualization are</a:t>
            </a:r>
          </a:p>
          <a:p>
            <a:pPr marR="0" lvl="0" defTabSz="457063" fontAlgn="auto">
              <a:lnSpc>
                <a:spcPct val="100000"/>
              </a:lnSpc>
              <a:spcBef>
                <a:spcPts val="1000"/>
              </a:spcBef>
              <a:spcAft>
                <a:spcPts val="0"/>
              </a:spcAft>
              <a:buClr>
                <a:srgbClr val="1E5155">
                  <a:lumMod val="40000"/>
                  <a:lumOff val="60000"/>
                </a:srgbClr>
              </a:buClr>
              <a:buSzPct val="80000"/>
              <a:tabLst/>
              <a:defRPr/>
            </a:pPr>
            <a:r>
              <a:rPr kumimoji="0" lang="en-US" sz="1600" b="1" i="0" u="none" strike="noStrike" kern="1200" cap="none" spc="0" normalizeH="0" baseline="0" noProof="0" dirty="0">
                <a:ln>
                  <a:noFill/>
                </a:ln>
                <a:solidFill>
                  <a:prstClr val="white"/>
                </a:solidFill>
                <a:effectLst/>
                <a:uLnTx/>
                <a:uFillTx/>
                <a:latin typeface="Century Gothic" panose="020B0502020202020204"/>
                <a:ea typeface="+mj-ea"/>
                <a:cs typeface="+mj-cs"/>
              </a:rPr>
              <a:t>Univariate Analysis</a:t>
            </a:r>
            <a: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t>: In the univariate analysis, we will be using a single feature to analyze almost all of its properties.</a:t>
            </a:r>
            <a:b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br>
            <a:r>
              <a:rPr kumimoji="0" lang="en-US" sz="1600" b="1" i="0" u="none" strike="noStrike" kern="1200" cap="none" spc="0" normalizeH="0" baseline="0" noProof="0" dirty="0">
                <a:ln>
                  <a:noFill/>
                </a:ln>
                <a:solidFill>
                  <a:prstClr val="white"/>
                </a:solidFill>
                <a:effectLst/>
                <a:uLnTx/>
                <a:uFillTx/>
                <a:latin typeface="Century Gothic" panose="020B0502020202020204"/>
                <a:ea typeface="+mj-ea"/>
                <a:cs typeface="+mj-cs"/>
              </a:rPr>
              <a:t>Bivariate Analysis: </a:t>
            </a:r>
            <a: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t>When we compare the data between exactly 2 features then it is known as bivariate analysis.</a:t>
            </a:r>
            <a:b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br>
            <a:b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br>
            <a:r>
              <a:rPr kumimoji="0" lang="en-US" sz="1600" b="1" i="0" u="none" strike="noStrike" kern="1200" cap="none" spc="0" normalizeH="0" baseline="0" noProof="0" dirty="0">
                <a:ln>
                  <a:noFill/>
                </a:ln>
                <a:solidFill>
                  <a:prstClr val="white"/>
                </a:solidFill>
                <a:effectLst/>
                <a:uLnTx/>
                <a:uFillTx/>
                <a:latin typeface="Century Gothic" panose="020B0502020202020204"/>
                <a:ea typeface="+mj-ea"/>
                <a:cs typeface="+mj-cs"/>
              </a:rPr>
              <a:t>Multivariate Analysis</a:t>
            </a:r>
            <a:r>
              <a:rPr kumimoji="0" lang="en-US" sz="1600" b="0" i="0" u="none" strike="noStrike" kern="1200" cap="none" spc="0" normalizeH="0" baseline="0" noProof="0" dirty="0">
                <a:ln>
                  <a:noFill/>
                </a:ln>
                <a:solidFill>
                  <a:prstClr val="white"/>
                </a:solidFill>
                <a:effectLst/>
                <a:uLnTx/>
                <a:uFillTx/>
                <a:latin typeface="Century Gothic" panose="020B0502020202020204"/>
                <a:ea typeface="+mj-ea"/>
                <a:cs typeface="+mj-cs"/>
              </a:rPr>
              <a:t>: In the multivariate analysis, we will be comparing more than 2 variables.</a:t>
            </a:r>
          </a:p>
        </p:txBody>
      </p:sp>
    </p:spTree>
    <p:extLst>
      <p:ext uri="{BB962C8B-B14F-4D97-AF65-F5344CB8AC3E}">
        <p14:creationId xmlns:p14="http://schemas.microsoft.com/office/powerpoint/2010/main" val="1164941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AEED4FA-FFB3-4F74-98B2-C1EE761CB79C}"/>
              </a:ext>
            </a:extLst>
          </p:cNvPr>
          <p:cNvSpPr>
            <a:spLocks noGrp="1"/>
          </p:cNvSpPr>
          <p:nvPr>
            <p:ph type="title"/>
          </p:nvPr>
        </p:nvSpPr>
        <p:spPr>
          <a:xfrm>
            <a:off x="512064" y="383152"/>
            <a:ext cx="10515600" cy="676656"/>
          </a:xfrm>
        </p:spPr>
        <p:txBody>
          <a:bodyPr>
            <a:normAutofit fontScale="90000"/>
          </a:bodyPr>
          <a:lstStyle/>
          <a:p>
            <a:r>
              <a:rPr lang="en-US" dirty="0"/>
              <a:t>Univariate analysis</a:t>
            </a:r>
          </a:p>
        </p:txBody>
      </p:sp>
      <p:sp>
        <p:nvSpPr>
          <p:cNvPr id="3" name="Date Placeholder 2">
            <a:extLst>
              <a:ext uri="{FF2B5EF4-FFF2-40B4-BE49-F238E27FC236}">
                <a16:creationId xmlns:a16="http://schemas.microsoft.com/office/drawing/2014/main" id="{50B322E1-08DF-4BC7-9A29-D518787CDDD4}"/>
              </a:ext>
            </a:extLst>
          </p:cNvPr>
          <p:cNvSpPr>
            <a:spLocks noGrp="1"/>
          </p:cNvSpPr>
          <p:nvPr>
            <p:ph type="dt" sz="half" idx="10"/>
          </p:nvPr>
        </p:nvSpPr>
        <p:spPr/>
        <p:txBody>
          <a:bodyPr/>
          <a:lstStyle/>
          <a:p>
            <a:r>
              <a:rPr lang="en-US" dirty="0" err="1"/>
              <a:t>Fliprobo</a:t>
            </a:r>
            <a:endParaRPr lang="en-US" dirty="0"/>
          </a:p>
        </p:txBody>
      </p:sp>
      <p:sp>
        <p:nvSpPr>
          <p:cNvPr id="4" name="Footer Placeholder 3">
            <a:extLst>
              <a:ext uri="{FF2B5EF4-FFF2-40B4-BE49-F238E27FC236}">
                <a16:creationId xmlns:a16="http://schemas.microsoft.com/office/drawing/2014/main" id="{C88A802B-DFEE-4C6B-965C-4864BDD5C7E2}"/>
              </a:ext>
            </a:extLst>
          </p:cNvPr>
          <p:cNvSpPr>
            <a:spLocks noGrp="1"/>
          </p:cNvSpPr>
          <p:nvPr>
            <p:ph type="ftr" sz="quarter" idx="11"/>
          </p:nvPr>
        </p:nvSpPr>
        <p:spPr/>
        <p:txBody>
          <a:bodyPr/>
          <a:lstStyle/>
          <a:p>
            <a:r>
              <a:rPr lang="en-US" dirty="0"/>
              <a:t>Customer Retention Case Study</a:t>
            </a:r>
          </a:p>
        </p:txBody>
      </p:sp>
      <p:sp>
        <p:nvSpPr>
          <p:cNvPr id="5" name="Slide Number Placeholder 4">
            <a:extLst>
              <a:ext uri="{FF2B5EF4-FFF2-40B4-BE49-F238E27FC236}">
                <a16:creationId xmlns:a16="http://schemas.microsoft.com/office/drawing/2014/main" id="{059C56E1-C138-4C99-8E3D-93317C8552E6}"/>
              </a:ext>
            </a:extLst>
          </p:cNvPr>
          <p:cNvSpPr>
            <a:spLocks noGrp="1"/>
          </p:cNvSpPr>
          <p:nvPr>
            <p:ph type="sldNum" sz="quarter" idx="12"/>
          </p:nvPr>
        </p:nvSpPr>
        <p:spPr/>
        <p:txBody>
          <a:bodyPr/>
          <a:lstStyle/>
          <a:p>
            <a:fld id="{58FB4751-880F-D840-AAA9-3A15815CC996}" type="slidenum">
              <a:rPr lang="en-US" smtClean="0"/>
              <a:pPr/>
              <a:t>13</a:t>
            </a:fld>
            <a:endParaRPr lang="en-US" dirty="0"/>
          </a:p>
        </p:txBody>
      </p:sp>
      <p:pic>
        <p:nvPicPr>
          <p:cNvPr id="10" name="Picture Placeholder 5">
            <a:extLst>
              <a:ext uri="{FF2B5EF4-FFF2-40B4-BE49-F238E27FC236}">
                <a16:creationId xmlns:a16="http://schemas.microsoft.com/office/drawing/2014/main" id="{F8D66226-02A0-4316-976B-FD24DA9AD759}"/>
              </a:ext>
            </a:extLst>
          </p:cNvPr>
          <p:cNvPicPr>
            <a:picLocks noChangeAspect="1"/>
          </p:cNvPicPr>
          <p:nvPr/>
        </p:nvPicPr>
        <p:blipFill>
          <a:blip r:embed="rId2">
            <a:extLst>
              <a:ext uri="{28A0092B-C50C-407E-A947-70E740481C1C}">
                <a14:useLocalDpi xmlns:a14="http://schemas.microsoft.com/office/drawing/2010/main" val="0"/>
              </a:ext>
            </a:extLst>
          </a:blip>
          <a:srcRect l="9015" r="9015"/>
          <a:stretch>
            <a:fillRect/>
          </a:stretch>
        </p:blipFill>
        <p:spPr>
          <a:xfrm>
            <a:off x="697066" y="721480"/>
            <a:ext cx="5398934" cy="5351929"/>
          </a:xfrm>
          <a:prstGeom prst="roundRect">
            <a:avLst>
              <a:gd name="adj" fmla="val 1858"/>
            </a:avLst>
          </a:prstGeom>
          <a:effectLst>
            <a:outerShdw blurRad="50800" dist="50800" dir="5400000" algn="tl" rotWithShape="0">
              <a:srgbClr val="000000">
                <a:alpha val="43000"/>
              </a:srgbClr>
            </a:outerShdw>
          </a:effectLst>
        </p:spPr>
      </p:pic>
      <p:sp>
        <p:nvSpPr>
          <p:cNvPr id="11" name="Text Placeholder 3">
            <a:extLst>
              <a:ext uri="{FF2B5EF4-FFF2-40B4-BE49-F238E27FC236}">
                <a16:creationId xmlns:a16="http://schemas.microsoft.com/office/drawing/2014/main" id="{B800A60F-93C7-4D42-95AA-06C3BA9AFEB7}"/>
              </a:ext>
            </a:extLst>
          </p:cNvPr>
          <p:cNvSpPr txBox="1">
            <a:spLocks/>
          </p:cNvSpPr>
          <p:nvPr/>
        </p:nvSpPr>
        <p:spPr>
          <a:xfrm>
            <a:off x="6687671" y="1694330"/>
            <a:ext cx="5327545" cy="3316942"/>
          </a:xfrm>
          <a:prstGeom prst="rect">
            <a:avLst/>
          </a:prstGeom>
        </p:spPr>
        <p:txBody>
          <a:bodyPr vert="horz" lIns="91440" tIns="45720" rIns="91440" bIns="45720" rtlCol="0">
            <a:noAutofit/>
          </a:bodyPr>
          <a:lstStyle>
            <a:lvl1pPr marL="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mj-lt"/>
                <a:ea typeface="+mj-ea"/>
                <a:cs typeface="+mj-cs"/>
              </a:defRPr>
            </a:lvl1pPr>
            <a:lvl2pPr marL="45706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200" b="0" i="0" kern="1200">
                <a:solidFill>
                  <a:schemeClr val="tx1"/>
                </a:solidFill>
                <a:latin typeface="+mj-lt"/>
                <a:ea typeface="+mj-ea"/>
                <a:cs typeface="+mj-cs"/>
              </a:defRPr>
            </a:lvl2pPr>
            <a:lvl3pPr marL="914126"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1000" b="0" i="0" kern="1200">
                <a:solidFill>
                  <a:schemeClr val="tx1"/>
                </a:solidFill>
                <a:latin typeface="+mj-lt"/>
                <a:ea typeface="+mj-ea"/>
                <a:cs typeface="+mj-cs"/>
              </a:defRPr>
            </a:lvl3pPr>
            <a:lvl4pPr marL="1371189"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4pPr>
            <a:lvl5pPr marL="1828251"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5pPr>
            <a:lvl6pPr marL="2285314"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6pPr>
            <a:lvl7pPr marL="2742377"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7pPr>
            <a:lvl8pPr marL="3199440"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8pPr>
            <a:lvl9pPr marL="3656503" indent="0" algn="l" defTabSz="457063" rtl="0" eaLnBrk="1" latinLnBrk="0" hangingPunct="1">
              <a:spcBef>
                <a:spcPts val="1000"/>
              </a:spcBef>
              <a:spcAft>
                <a:spcPts val="0"/>
              </a:spcAft>
              <a:buClr>
                <a:schemeClr val="bg2">
                  <a:lumMod val="40000"/>
                  <a:lumOff val="60000"/>
                </a:schemeClr>
              </a:buClr>
              <a:buSzPct val="80000"/>
              <a:buFont typeface="Wingdings 3" charset="2"/>
              <a:buNone/>
              <a:defRPr sz="900" b="0" i="0" kern="1200">
                <a:solidFill>
                  <a:schemeClr val="tx1"/>
                </a:solidFill>
                <a:latin typeface="+mj-lt"/>
                <a:ea typeface="+mj-ea"/>
                <a:cs typeface="+mj-cs"/>
              </a:defRPr>
            </a:lvl9pPr>
          </a:lstStyle>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sysClr val="window" lastClr="FFFFFF"/>
                </a:solidFill>
                <a:effectLst/>
                <a:uLnTx/>
                <a:uFillTx/>
                <a:ea typeface="+mj-ea"/>
                <a:cs typeface="+mj-cs"/>
              </a:rPr>
              <a:t>With the help of count plots I was able to get the total number of rows covered by each unique categorical value present in all the columns of our dataset.</a:t>
            </a:r>
          </a:p>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endParaRPr kumimoji="0" lang="en-US" sz="2000" b="0" i="0" u="none" strike="noStrike" kern="1200" cap="none" spc="0" normalizeH="0" baseline="0" noProof="0" dirty="0">
              <a:ln>
                <a:noFill/>
              </a:ln>
              <a:solidFill>
                <a:sysClr val="window" lastClr="FFFFFF"/>
              </a:solidFill>
              <a:effectLst/>
              <a:uLnTx/>
              <a:uFillTx/>
              <a:ea typeface="+mj-ea"/>
              <a:cs typeface="+mj-cs"/>
            </a:endParaRPr>
          </a:p>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b="0" i="0" u="none" strike="noStrike" kern="1200" cap="none" spc="0" normalizeH="0" baseline="0" noProof="0" dirty="0">
                <a:ln>
                  <a:noFill/>
                </a:ln>
                <a:solidFill>
                  <a:sysClr val="window" lastClr="FFFFFF"/>
                </a:solidFill>
                <a:effectLst/>
                <a:uLnTx/>
                <a:uFillTx/>
                <a:ea typeface="+mj-ea"/>
                <a:cs typeface="+mj-cs"/>
              </a:rPr>
              <a:t>I ensured that along with the total row number the percentage of data coverage is made visible too.</a:t>
            </a:r>
            <a:endParaRPr kumimoji="0" lang="en-IN" sz="2000" b="0" i="0" u="none" strike="noStrike" kern="1200" cap="none" spc="0" normalizeH="0" baseline="0" noProof="0" dirty="0">
              <a:ln>
                <a:noFill/>
              </a:ln>
              <a:solidFill>
                <a:sysClr val="window" lastClr="FFFFFF"/>
              </a:solidFill>
              <a:effectLst/>
              <a:uLnTx/>
              <a:uFillTx/>
              <a:ea typeface="+mj-ea"/>
              <a:cs typeface="+mj-cs"/>
            </a:endParaRPr>
          </a:p>
        </p:txBody>
      </p:sp>
    </p:spTree>
    <p:extLst>
      <p:ext uri="{BB962C8B-B14F-4D97-AF65-F5344CB8AC3E}">
        <p14:creationId xmlns:p14="http://schemas.microsoft.com/office/powerpoint/2010/main" val="1921447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5E766F-6AD2-4F23-8CCD-5AE30C5E5B2D}"/>
              </a:ext>
            </a:extLst>
          </p:cNvPr>
          <p:cNvSpPr>
            <a:spLocks noGrp="1"/>
          </p:cNvSpPr>
          <p:nvPr>
            <p:ph type="dt" sz="half" idx="10"/>
          </p:nvPr>
        </p:nvSpPr>
        <p:spPr/>
        <p:txBody>
          <a:bodyPr/>
          <a:lstStyle/>
          <a:p>
            <a:r>
              <a:rPr lang="en-US" dirty="0" err="1"/>
              <a:t>Fliprobo</a:t>
            </a:r>
            <a:endParaRPr lang="en-US" dirty="0"/>
          </a:p>
        </p:txBody>
      </p:sp>
      <p:sp>
        <p:nvSpPr>
          <p:cNvPr id="3" name="Footer Placeholder 2">
            <a:extLst>
              <a:ext uri="{FF2B5EF4-FFF2-40B4-BE49-F238E27FC236}">
                <a16:creationId xmlns:a16="http://schemas.microsoft.com/office/drawing/2014/main" id="{FA01B417-69B1-4B7C-9160-25EB14CBB2F5}"/>
              </a:ext>
            </a:extLst>
          </p:cNvPr>
          <p:cNvSpPr>
            <a:spLocks noGrp="1"/>
          </p:cNvSpPr>
          <p:nvPr>
            <p:ph type="ftr" sz="quarter" idx="11"/>
          </p:nvPr>
        </p:nvSpPr>
        <p:spPr/>
        <p:txBody>
          <a:bodyPr/>
          <a:lstStyle/>
          <a:p>
            <a:r>
              <a:rPr lang="en-US" dirty="0"/>
              <a:t>Customer Retention Case Study</a:t>
            </a:r>
          </a:p>
        </p:txBody>
      </p:sp>
      <p:sp>
        <p:nvSpPr>
          <p:cNvPr id="4" name="Slide Number Placeholder 3">
            <a:extLst>
              <a:ext uri="{FF2B5EF4-FFF2-40B4-BE49-F238E27FC236}">
                <a16:creationId xmlns:a16="http://schemas.microsoft.com/office/drawing/2014/main" id="{FF886156-1B67-452C-A1E1-9F58A7FFDA48}"/>
              </a:ext>
            </a:extLst>
          </p:cNvPr>
          <p:cNvSpPr>
            <a:spLocks noGrp="1"/>
          </p:cNvSpPr>
          <p:nvPr>
            <p:ph type="sldNum" sz="quarter" idx="12"/>
          </p:nvPr>
        </p:nvSpPr>
        <p:spPr/>
        <p:txBody>
          <a:bodyPr/>
          <a:lstStyle/>
          <a:p>
            <a:fld id="{58FB4751-880F-D840-AAA9-3A15815CC996}" type="slidenum">
              <a:rPr lang="en-US" smtClean="0"/>
              <a:t>14</a:t>
            </a:fld>
            <a:endParaRPr lang="en-US" dirty="0"/>
          </a:p>
        </p:txBody>
      </p:sp>
      <p:sp>
        <p:nvSpPr>
          <p:cNvPr id="5" name="Text Placeholder 4">
            <a:extLst>
              <a:ext uri="{FF2B5EF4-FFF2-40B4-BE49-F238E27FC236}">
                <a16:creationId xmlns:a16="http://schemas.microsoft.com/office/drawing/2014/main" id="{A040FD12-EA9C-4E90-815F-F151CB7FE5E7}"/>
              </a:ext>
            </a:extLst>
          </p:cNvPr>
          <p:cNvSpPr>
            <a:spLocks noGrp="1"/>
          </p:cNvSpPr>
          <p:nvPr>
            <p:ph type="body" sz="quarter" idx="13"/>
          </p:nvPr>
        </p:nvSpPr>
        <p:spPr>
          <a:xfrm>
            <a:off x="230188" y="211978"/>
            <a:ext cx="10177836" cy="872751"/>
          </a:xfrm>
        </p:spPr>
        <p:txBody>
          <a:bodyPr/>
          <a:lstStyle/>
          <a:p>
            <a:pPr algn="l"/>
            <a:r>
              <a:rPr lang="en-US" sz="4800" dirty="0">
                <a:latin typeface="Sagona Book"/>
                <a:ea typeface="+mj-ea"/>
                <a:cs typeface="+mj-cs"/>
              </a:rPr>
              <a:t>B</a:t>
            </a:r>
            <a:r>
              <a:rPr kumimoji="0" lang="en-US" sz="4800" b="0" i="0" u="none" strike="noStrike" kern="1200" cap="none" spc="0" normalizeH="0" baseline="0" noProof="0" dirty="0" err="1">
                <a:ln>
                  <a:noFill/>
                </a:ln>
                <a:effectLst/>
                <a:uLnTx/>
                <a:uFillTx/>
                <a:latin typeface="Sagona Book"/>
                <a:ea typeface="+mj-ea"/>
                <a:cs typeface="+mj-cs"/>
              </a:rPr>
              <a:t>ivariate</a:t>
            </a:r>
            <a:r>
              <a:rPr kumimoji="0" lang="en-US" sz="4800" b="0" i="0" u="none" strike="noStrike" kern="1200" cap="none" spc="0" normalizeH="0" baseline="0" noProof="0" dirty="0">
                <a:ln>
                  <a:noFill/>
                </a:ln>
                <a:effectLst/>
                <a:uLnTx/>
                <a:uFillTx/>
                <a:latin typeface="Sagona Book"/>
                <a:ea typeface="+mj-ea"/>
                <a:cs typeface="+mj-cs"/>
              </a:rPr>
              <a:t> analysis</a:t>
            </a:r>
            <a:endParaRPr lang="en-US" dirty="0"/>
          </a:p>
        </p:txBody>
      </p:sp>
      <p:pic>
        <p:nvPicPr>
          <p:cNvPr id="11" name="Picture Placeholder 5">
            <a:extLst>
              <a:ext uri="{FF2B5EF4-FFF2-40B4-BE49-F238E27FC236}">
                <a16:creationId xmlns:a16="http://schemas.microsoft.com/office/drawing/2014/main" id="{E9A6226E-D42B-46E4-9D20-F79D82EBD084}"/>
              </a:ext>
            </a:extLst>
          </p:cNvPr>
          <p:cNvPicPr>
            <a:picLocks noChangeAspect="1"/>
          </p:cNvPicPr>
          <p:nvPr/>
        </p:nvPicPr>
        <p:blipFill>
          <a:blip r:embed="rId2">
            <a:extLst>
              <a:ext uri="{28A0092B-C50C-407E-A947-70E740481C1C}">
                <a14:useLocalDpi xmlns:a14="http://schemas.microsoft.com/office/drawing/2010/main" val="0"/>
              </a:ext>
            </a:extLst>
          </a:blip>
          <a:srcRect l="8188" r="8188"/>
          <a:stretch>
            <a:fillRect/>
          </a:stretch>
        </p:blipFill>
        <p:spPr>
          <a:xfrm>
            <a:off x="365760" y="805226"/>
            <a:ext cx="5219252" cy="5500324"/>
          </a:xfrm>
          <a:prstGeom prst="roundRect">
            <a:avLst>
              <a:gd name="adj" fmla="val 1858"/>
            </a:avLst>
          </a:prstGeom>
          <a:effectLst>
            <a:outerShdw blurRad="50800" dist="50800" dir="5400000" algn="tl" rotWithShape="0">
              <a:srgbClr val="000000">
                <a:alpha val="43000"/>
              </a:srgbClr>
            </a:outerShdw>
          </a:effectLst>
        </p:spPr>
      </p:pic>
      <p:sp>
        <p:nvSpPr>
          <p:cNvPr id="13" name="TextBox 12">
            <a:extLst>
              <a:ext uri="{FF2B5EF4-FFF2-40B4-BE49-F238E27FC236}">
                <a16:creationId xmlns:a16="http://schemas.microsoft.com/office/drawing/2014/main" id="{62BBCD0E-214F-4421-BB8F-8A66D88236C3}"/>
              </a:ext>
            </a:extLst>
          </p:cNvPr>
          <p:cNvSpPr txBox="1"/>
          <p:nvPr/>
        </p:nvSpPr>
        <p:spPr>
          <a:xfrm>
            <a:off x="5968523" y="2369255"/>
            <a:ext cx="6127376" cy="2811026"/>
          </a:xfrm>
          <a:prstGeom prst="rect">
            <a:avLst/>
          </a:prstGeom>
          <a:noFill/>
        </p:spPr>
        <p:txBody>
          <a:bodyPr wrap="square">
            <a:spAutoFit/>
          </a:bodyPr>
          <a:lstStyle/>
          <a:p>
            <a:pPr marL="0" marR="0" lvl="0" indent="0" algn="just"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i="0" u="none" strike="noStrike" kern="1200" cap="none" spc="0" normalizeH="0" baseline="0" noProof="0" dirty="0">
                <a:ln>
                  <a:noFill/>
                </a:ln>
                <a:effectLst/>
                <a:uLnTx/>
                <a:uFillTx/>
                <a:latin typeface="+mj-lt"/>
                <a:ea typeface="+mj-ea"/>
                <a:cs typeface="+mj-cs"/>
              </a:rPr>
              <a:t>Using the count plot along with the hue parameter I was able to generate analysis details comparing 2 columns of the dataset where the hue remained constant while the other one kept changing inside a loop.</a:t>
            </a:r>
          </a:p>
          <a:p>
            <a:pPr marL="0" marR="0" lvl="0" indent="0" algn="just"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endParaRPr kumimoji="0" lang="en-US" sz="2000" i="0" u="none" strike="noStrike" kern="1200" cap="none" spc="0" normalizeH="0" baseline="0" noProof="0" dirty="0">
              <a:ln>
                <a:noFill/>
              </a:ln>
              <a:effectLst/>
              <a:uLnTx/>
              <a:uFillTx/>
              <a:latin typeface="+mj-lt"/>
              <a:ea typeface="+mj-ea"/>
              <a:cs typeface="+mj-cs"/>
            </a:endParaRPr>
          </a:p>
          <a:p>
            <a:pPr marL="0" marR="0" lvl="0" indent="0" algn="just"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2000" i="0" u="none" strike="noStrike" kern="1200" cap="none" spc="0" normalizeH="0" baseline="0" noProof="0" dirty="0">
                <a:ln>
                  <a:noFill/>
                </a:ln>
                <a:effectLst/>
                <a:uLnTx/>
                <a:uFillTx/>
                <a:latin typeface="+mj-lt"/>
                <a:ea typeface="+mj-ea"/>
                <a:cs typeface="+mj-cs"/>
              </a:rPr>
              <a:t>The hue used in this plot is the “Gender” column showing the legend accordingly.</a:t>
            </a:r>
            <a:endParaRPr kumimoji="0" lang="en-IN" sz="2000" i="0" u="none" strike="noStrike" kern="1200" cap="none" spc="0" normalizeH="0" baseline="0" noProof="0" dirty="0">
              <a:ln>
                <a:noFill/>
              </a:ln>
              <a:effectLst/>
              <a:uLnTx/>
              <a:uFillTx/>
              <a:latin typeface="+mj-lt"/>
              <a:ea typeface="+mj-ea"/>
              <a:cs typeface="+mj-cs"/>
            </a:endParaRPr>
          </a:p>
        </p:txBody>
      </p:sp>
    </p:spTree>
    <p:extLst>
      <p:ext uri="{BB962C8B-B14F-4D97-AF65-F5344CB8AC3E}">
        <p14:creationId xmlns:p14="http://schemas.microsoft.com/office/powerpoint/2010/main" val="146643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DFC7777F-0494-4ADC-B08F-CBC7584E1424}"/>
              </a:ext>
            </a:extLst>
          </p:cNvPr>
          <p:cNvSpPr>
            <a:spLocks noGrp="1"/>
          </p:cNvSpPr>
          <p:nvPr>
            <p:ph type="dt" sz="half" idx="10"/>
          </p:nvPr>
        </p:nvSpPr>
        <p:spPr/>
        <p:txBody>
          <a:bodyPr/>
          <a:lstStyle/>
          <a:p>
            <a:r>
              <a:rPr lang="en-US" dirty="0" err="1"/>
              <a:t>Fliprobo</a:t>
            </a:r>
            <a:endParaRPr lang="en-US" dirty="0"/>
          </a:p>
        </p:txBody>
      </p:sp>
      <p:sp>
        <p:nvSpPr>
          <p:cNvPr id="7" name="Footer Placeholder 6">
            <a:extLst>
              <a:ext uri="{FF2B5EF4-FFF2-40B4-BE49-F238E27FC236}">
                <a16:creationId xmlns:a16="http://schemas.microsoft.com/office/drawing/2014/main" id="{14E058F4-10B4-45BF-8C99-4836A74876CC}"/>
              </a:ext>
            </a:extLst>
          </p:cNvPr>
          <p:cNvSpPr>
            <a:spLocks noGrp="1"/>
          </p:cNvSpPr>
          <p:nvPr>
            <p:ph type="ftr" sz="quarter" idx="11"/>
          </p:nvPr>
        </p:nvSpPr>
        <p:spPr/>
        <p:txBody>
          <a:bodyPr/>
          <a:lstStyle/>
          <a:p>
            <a:r>
              <a:rPr lang="en-US" dirty="0"/>
              <a:t>Customer Retention Case Study</a:t>
            </a:r>
          </a:p>
        </p:txBody>
      </p:sp>
      <p:sp>
        <p:nvSpPr>
          <p:cNvPr id="8" name="Slide Number Placeholder 7">
            <a:extLst>
              <a:ext uri="{FF2B5EF4-FFF2-40B4-BE49-F238E27FC236}">
                <a16:creationId xmlns:a16="http://schemas.microsoft.com/office/drawing/2014/main" id="{098F7B34-A9FC-4DB1-A812-05729E80D64C}"/>
              </a:ext>
            </a:extLst>
          </p:cNvPr>
          <p:cNvSpPr>
            <a:spLocks noGrp="1"/>
          </p:cNvSpPr>
          <p:nvPr>
            <p:ph type="sldNum" sz="quarter" idx="12"/>
          </p:nvPr>
        </p:nvSpPr>
        <p:spPr/>
        <p:txBody>
          <a:bodyPr/>
          <a:lstStyle/>
          <a:p>
            <a:fld id="{58FB4751-880F-D840-AAA9-3A15815CC996}" type="slidenum">
              <a:rPr lang="en-US" smtClean="0"/>
              <a:pPr/>
              <a:t>15</a:t>
            </a:fld>
            <a:endParaRPr lang="en-US" dirty="0"/>
          </a:p>
        </p:txBody>
      </p:sp>
      <p:sp>
        <p:nvSpPr>
          <p:cNvPr id="13" name="Title 12">
            <a:extLst>
              <a:ext uri="{FF2B5EF4-FFF2-40B4-BE49-F238E27FC236}">
                <a16:creationId xmlns:a16="http://schemas.microsoft.com/office/drawing/2014/main" id="{B91940F2-4477-4BD8-ACE9-8AA96DC7AE10}"/>
              </a:ext>
            </a:extLst>
          </p:cNvPr>
          <p:cNvSpPr>
            <a:spLocks noGrp="1"/>
          </p:cNvSpPr>
          <p:nvPr>
            <p:ph type="title"/>
          </p:nvPr>
        </p:nvSpPr>
        <p:spPr/>
        <p:txBody>
          <a:bodyPr>
            <a:normAutofit fontScale="90000"/>
          </a:bodyPr>
          <a:lstStyle/>
          <a:p>
            <a:r>
              <a:rPr lang="en-US" dirty="0"/>
              <a:t>Bivariate analysis cont.</a:t>
            </a:r>
          </a:p>
        </p:txBody>
      </p:sp>
      <p:pic>
        <p:nvPicPr>
          <p:cNvPr id="14" name="Picture Placeholder 5">
            <a:extLst>
              <a:ext uri="{FF2B5EF4-FFF2-40B4-BE49-F238E27FC236}">
                <a16:creationId xmlns:a16="http://schemas.microsoft.com/office/drawing/2014/main" id="{B9BEBAAA-515D-4897-9533-9DE231729CFA}"/>
              </a:ext>
            </a:extLst>
          </p:cNvPr>
          <p:cNvPicPr>
            <a:picLocks noChangeAspect="1"/>
          </p:cNvPicPr>
          <p:nvPr/>
        </p:nvPicPr>
        <p:blipFill>
          <a:blip r:embed="rId2">
            <a:extLst>
              <a:ext uri="{28A0092B-C50C-407E-A947-70E740481C1C}">
                <a14:useLocalDpi xmlns:a14="http://schemas.microsoft.com/office/drawing/2010/main" val="0"/>
              </a:ext>
            </a:extLst>
          </a:blip>
          <a:srcRect l="8188" r="8188"/>
          <a:stretch>
            <a:fillRect/>
          </a:stretch>
        </p:blipFill>
        <p:spPr>
          <a:xfrm>
            <a:off x="1065212" y="729754"/>
            <a:ext cx="4419600" cy="6315358"/>
          </a:xfrm>
          <a:prstGeom prst="roundRect">
            <a:avLst>
              <a:gd name="adj" fmla="val 1858"/>
            </a:avLst>
          </a:prstGeom>
          <a:effectLst>
            <a:outerShdw blurRad="50800" dist="50800" dir="5400000" algn="tl" rotWithShape="0">
              <a:srgbClr val="000000">
                <a:alpha val="43000"/>
              </a:srgbClr>
            </a:outerShdw>
          </a:effectLst>
        </p:spPr>
      </p:pic>
      <p:sp>
        <p:nvSpPr>
          <p:cNvPr id="16" name="TextBox 15">
            <a:extLst>
              <a:ext uri="{FF2B5EF4-FFF2-40B4-BE49-F238E27FC236}">
                <a16:creationId xmlns:a16="http://schemas.microsoft.com/office/drawing/2014/main" id="{C28E067C-AEA2-42EE-9BCE-C68A3C531B1F}"/>
              </a:ext>
            </a:extLst>
          </p:cNvPr>
          <p:cNvSpPr txBox="1"/>
          <p:nvPr/>
        </p:nvSpPr>
        <p:spPr>
          <a:xfrm>
            <a:off x="5833872" y="2953279"/>
            <a:ext cx="6100482" cy="646331"/>
          </a:xfrm>
          <a:prstGeom prst="rect">
            <a:avLst/>
          </a:prstGeom>
          <a:noFill/>
        </p:spPr>
        <p:txBody>
          <a:bodyPr wrap="square">
            <a:spAutoFit/>
          </a:bodyPr>
          <a:lstStyle/>
          <a:p>
            <a:pPr marL="0" marR="0" lvl="0" indent="0" algn="l" defTabSz="457063"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en-US" sz="1800" b="0" i="0" u="none" strike="noStrike" kern="1200" cap="none" spc="0" normalizeH="0" baseline="0" noProof="0" dirty="0">
                <a:ln>
                  <a:noFill/>
                </a:ln>
                <a:solidFill>
                  <a:prstClr val="white"/>
                </a:solidFill>
                <a:effectLst/>
                <a:uLnTx/>
                <a:uFillTx/>
                <a:latin typeface="Century Gothic" panose="020B0502020202020204"/>
                <a:ea typeface="+mj-ea"/>
                <a:cs typeface="+mj-cs"/>
              </a:rPr>
              <a:t>The hue used in this  count plot is the “Age” column showing the legend accordingly.</a:t>
            </a:r>
            <a:endParaRPr kumimoji="0" lang="en-IN" sz="1800" b="0" i="0" u="none" strike="noStrike" kern="1200" cap="none" spc="0" normalizeH="0" baseline="0" noProof="0" dirty="0">
              <a:ln>
                <a:noFill/>
              </a:ln>
              <a:solidFill>
                <a:prstClr val="white"/>
              </a:solidFill>
              <a:effectLst/>
              <a:uLnTx/>
              <a:uFillTx/>
              <a:latin typeface="Century Gothic" panose="020B0502020202020204"/>
              <a:ea typeface="+mj-ea"/>
              <a:cs typeface="+mj-cs"/>
            </a:endParaRPr>
          </a:p>
        </p:txBody>
      </p:sp>
    </p:spTree>
    <p:extLst>
      <p:ext uri="{BB962C8B-B14F-4D97-AF65-F5344CB8AC3E}">
        <p14:creationId xmlns:p14="http://schemas.microsoft.com/office/powerpoint/2010/main" val="1399408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2270D5C-62AC-46AE-B4EF-CCA44EAEABA6}"/>
              </a:ext>
            </a:extLst>
          </p:cNvPr>
          <p:cNvSpPr>
            <a:spLocks noGrp="1"/>
          </p:cNvSpPr>
          <p:nvPr>
            <p:ph type="title"/>
          </p:nvPr>
        </p:nvSpPr>
        <p:spPr/>
        <p:txBody>
          <a:bodyPr/>
          <a:lstStyle/>
          <a:p>
            <a:r>
              <a:rPr lang="en-US" dirty="0"/>
              <a:t>Bivariate analysis cont.</a:t>
            </a:r>
          </a:p>
        </p:txBody>
      </p:sp>
      <p:sp>
        <p:nvSpPr>
          <p:cNvPr id="3" name="Date Placeholder 2">
            <a:extLst>
              <a:ext uri="{FF2B5EF4-FFF2-40B4-BE49-F238E27FC236}">
                <a16:creationId xmlns:a16="http://schemas.microsoft.com/office/drawing/2014/main" id="{EA873A99-13E6-4347-AF36-76B9E7ED2F14}"/>
              </a:ext>
            </a:extLst>
          </p:cNvPr>
          <p:cNvSpPr>
            <a:spLocks noGrp="1"/>
          </p:cNvSpPr>
          <p:nvPr>
            <p:ph type="dt" sz="half" idx="10"/>
          </p:nvPr>
        </p:nvSpPr>
        <p:spPr/>
        <p:txBody>
          <a:bodyPr/>
          <a:lstStyle/>
          <a:p>
            <a:r>
              <a:rPr lang="en-US" dirty="0"/>
              <a:t>2022</a:t>
            </a:r>
          </a:p>
        </p:txBody>
      </p:sp>
      <p:sp>
        <p:nvSpPr>
          <p:cNvPr id="4" name="Footer Placeholder 3">
            <a:extLst>
              <a:ext uri="{FF2B5EF4-FFF2-40B4-BE49-F238E27FC236}">
                <a16:creationId xmlns:a16="http://schemas.microsoft.com/office/drawing/2014/main" id="{ED0FC581-A618-4F7C-950D-7FA168592965}"/>
              </a:ext>
            </a:extLst>
          </p:cNvPr>
          <p:cNvSpPr>
            <a:spLocks noGrp="1"/>
          </p:cNvSpPr>
          <p:nvPr>
            <p:ph type="ftr" sz="quarter" idx="11"/>
          </p:nvPr>
        </p:nvSpPr>
        <p:spPr/>
        <p:txBody>
          <a:bodyPr/>
          <a:lstStyle/>
          <a:p>
            <a:r>
              <a:rPr lang="en-US" dirty="0"/>
              <a:t>Customer Retention Case Study</a:t>
            </a:r>
          </a:p>
        </p:txBody>
      </p:sp>
      <p:sp>
        <p:nvSpPr>
          <p:cNvPr id="5" name="Slide Number Placeholder 4">
            <a:extLst>
              <a:ext uri="{FF2B5EF4-FFF2-40B4-BE49-F238E27FC236}">
                <a16:creationId xmlns:a16="http://schemas.microsoft.com/office/drawing/2014/main" id="{E489A7BA-C5CC-4918-8D11-053D877BD780}"/>
              </a:ext>
            </a:extLst>
          </p:cNvPr>
          <p:cNvSpPr>
            <a:spLocks noGrp="1"/>
          </p:cNvSpPr>
          <p:nvPr>
            <p:ph type="sldNum" sz="quarter" idx="12"/>
          </p:nvPr>
        </p:nvSpPr>
        <p:spPr/>
        <p:txBody>
          <a:bodyPr/>
          <a:lstStyle/>
          <a:p>
            <a:fld id="{58FB4751-880F-D840-AAA9-3A15815CC996}" type="slidenum">
              <a:rPr lang="en-US" smtClean="0"/>
              <a:pPr/>
              <a:t>16</a:t>
            </a:fld>
            <a:endParaRPr lang="en-US" dirty="0"/>
          </a:p>
        </p:txBody>
      </p:sp>
      <p:pic>
        <p:nvPicPr>
          <p:cNvPr id="10" name="Picture Placeholder 5">
            <a:extLst>
              <a:ext uri="{FF2B5EF4-FFF2-40B4-BE49-F238E27FC236}">
                <a16:creationId xmlns:a16="http://schemas.microsoft.com/office/drawing/2014/main" id="{15A55558-7DAB-42DF-B498-0622CF0EE885}"/>
              </a:ext>
            </a:extLst>
          </p:cNvPr>
          <p:cNvPicPr>
            <a:picLocks noChangeAspect="1"/>
          </p:cNvPicPr>
          <p:nvPr/>
        </p:nvPicPr>
        <p:blipFill>
          <a:blip r:embed="rId2">
            <a:extLst>
              <a:ext uri="{28A0092B-C50C-407E-A947-70E740481C1C}">
                <a14:useLocalDpi xmlns:a14="http://schemas.microsoft.com/office/drawing/2010/main" val="0"/>
              </a:ext>
            </a:extLst>
          </a:blip>
          <a:srcRect l="8188" r="8188"/>
          <a:stretch>
            <a:fillRect/>
          </a:stretch>
        </p:blipFill>
        <p:spPr>
          <a:xfrm>
            <a:off x="1370012" y="875707"/>
            <a:ext cx="4191000" cy="5988702"/>
          </a:xfrm>
          <a:prstGeom prst="rect">
            <a:avLst/>
          </a:prstGeom>
        </p:spPr>
      </p:pic>
      <p:sp>
        <p:nvSpPr>
          <p:cNvPr id="12" name="TextBox 11">
            <a:extLst>
              <a:ext uri="{FF2B5EF4-FFF2-40B4-BE49-F238E27FC236}">
                <a16:creationId xmlns:a16="http://schemas.microsoft.com/office/drawing/2014/main" id="{52CE020A-5408-4FDB-90BE-6C6E5475FBEE}"/>
              </a:ext>
            </a:extLst>
          </p:cNvPr>
          <p:cNvSpPr txBox="1"/>
          <p:nvPr/>
        </p:nvSpPr>
        <p:spPr>
          <a:xfrm>
            <a:off x="5833872" y="3153080"/>
            <a:ext cx="6100482" cy="646331"/>
          </a:xfrm>
          <a:prstGeom prst="rect">
            <a:avLst/>
          </a:prstGeom>
          <a:noFill/>
        </p:spPr>
        <p:txBody>
          <a:bodyPr wrap="square">
            <a:spAutoFit/>
          </a:bodyPr>
          <a:lstStyle/>
          <a:p>
            <a:r>
              <a:rPr kumimoji="0" lang="en-US" sz="1800" b="0" i="0" u="none" strike="noStrike" kern="1200" cap="none" spc="0" normalizeH="0" baseline="0" noProof="0" dirty="0">
                <a:ln>
                  <a:noFill/>
                </a:ln>
                <a:solidFill>
                  <a:prstClr val="white"/>
                </a:solidFill>
                <a:effectLst/>
                <a:uLnTx/>
                <a:uFillTx/>
                <a:latin typeface="Century Gothic" panose="020B0502020202020204"/>
                <a:ea typeface="+mj-ea"/>
                <a:cs typeface="+mj-cs"/>
              </a:rPr>
              <a:t>The hue used in this  count plot is the “City” column showing the legend accordingly</a:t>
            </a:r>
            <a:endParaRPr lang="en-US" dirty="0"/>
          </a:p>
        </p:txBody>
      </p:sp>
    </p:spTree>
    <p:extLst>
      <p:ext uri="{BB962C8B-B14F-4D97-AF65-F5344CB8AC3E}">
        <p14:creationId xmlns:p14="http://schemas.microsoft.com/office/powerpoint/2010/main" val="188558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58FE46-D59D-407F-B061-C9AF4FBD80CF}"/>
              </a:ext>
            </a:extLst>
          </p:cNvPr>
          <p:cNvSpPr>
            <a:spLocks noGrp="1"/>
          </p:cNvSpPr>
          <p:nvPr>
            <p:ph type="dt" sz="half" idx="10"/>
          </p:nvPr>
        </p:nvSpPr>
        <p:spPr>
          <a:xfrm>
            <a:off x="337185" y="6455283"/>
            <a:ext cx="987552" cy="310896"/>
          </a:xfrm>
        </p:spPr>
        <p:txBody>
          <a:bodyPr/>
          <a:lstStyle/>
          <a:p>
            <a:endParaRPr lang="en-US" dirty="0"/>
          </a:p>
          <a:p>
            <a:r>
              <a:rPr lang="en-US" dirty="0" err="1"/>
              <a:t>Fliprobo</a:t>
            </a:r>
            <a:r>
              <a:rPr lang="en-US" dirty="0"/>
              <a:t>	</a:t>
            </a:r>
          </a:p>
        </p:txBody>
      </p:sp>
      <p:sp>
        <p:nvSpPr>
          <p:cNvPr id="3" name="Footer Placeholder 2">
            <a:extLst>
              <a:ext uri="{FF2B5EF4-FFF2-40B4-BE49-F238E27FC236}">
                <a16:creationId xmlns:a16="http://schemas.microsoft.com/office/drawing/2014/main" id="{AE8C2C7E-84F6-447E-9375-B6F423CF5423}"/>
              </a:ext>
            </a:extLst>
          </p:cNvPr>
          <p:cNvSpPr>
            <a:spLocks noGrp="1"/>
          </p:cNvSpPr>
          <p:nvPr>
            <p:ph type="ftr" sz="quarter" idx="11"/>
          </p:nvPr>
        </p:nvSpPr>
        <p:spPr/>
        <p:txBody>
          <a:bodyPr/>
          <a:lstStyle/>
          <a:p>
            <a:r>
              <a:rPr lang="en-US" dirty="0"/>
              <a:t>Customer Retention Case Study</a:t>
            </a:r>
          </a:p>
        </p:txBody>
      </p:sp>
      <p:sp>
        <p:nvSpPr>
          <p:cNvPr id="4" name="Slide Number Placeholder 3">
            <a:extLst>
              <a:ext uri="{FF2B5EF4-FFF2-40B4-BE49-F238E27FC236}">
                <a16:creationId xmlns:a16="http://schemas.microsoft.com/office/drawing/2014/main" id="{2DCD9282-72AE-4C89-940E-C1767BFA5D9C}"/>
              </a:ext>
            </a:extLst>
          </p:cNvPr>
          <p:cNvSpPr>
            <a:spLocks noGrp="1"/>
          </p:cNvSpPr>
          <p:nvPr>
            <p:ph type="sldNum" sz="quarter" idx="12"/>
          </p:nvPr>
        </p:nvSpPr>
        <p:spPr/>
        <p:txBody>
          <a:bodyPr/>
          <a:lstStyle/>
          <a:p>
            <a:fld id="{58FB4751-880F-D840-AAA9-3A15815CC996}" type="slidenum">
              <a:rPr lang="en-US" smtClean="0"/>
              <a:t>17</a:t>
            </a:fld>
            <a:endParaRPr lang="en-US" dirty="0"/>
          </a:p>
        </p:txBody>
      </p:sp>
      <p:sp>
        <p:nvSpPr>
          <p:cNvPr id="7" name="Title 1">
            <a:extLst>
              <a:ext uri="{FF2B5EF4-FFF2-40B4-BE49-F238E27FC236}">
                <a16:creationId xmlns:a16="http://schemas.microsoft.com/office/drawing/2014/main" id="{AB1FE6F2-B81A-4FA3-B520-046C1191A761}"/>
              </a:ext>
            </a:extLst>
          </p:cNvPr>
          <p:cNvSpPr>
            <a:spLocks noGrp="1"/>
          </p:cNvSpPr>
          <p:nvPr>
            <p:ph type="title"/>
          </p:nvPr>
        </p:nvSpPr>
        <p:spPr>
          <a:xfrm>
            <a:off x="256858" y="82296"/>
            <a:ext cx="9751060" cy="860679"/>
          </a:xfrm>
        </p:spPr>
        <p:txBody>
          <a:bodyPr/>
          <a:lstStyle/>
          <a:p>
            <a:pPr algn="l"/>
            <a:r>
              <a:rPr lang="en-US" sz="3600" dirty="0">
                <a:latin typeface="+mj-lt"/>
              </a:rPr>
              <a:t>Multivariate analysis</a:t>
            </a:r>
            <a:endParaRPr lang="en-IN" sz="3600" dirty="0">
              <a:latin typeface="+mj-lt"/>
            </a:endParaRPr>
          </a:p>
        </p:txBody>
      </p:sp>
      <p:sp>
        <p:nvSpPr>
          <p:cNvPr id="8" name="Text Placeholder 3">
            <a:extLst>
              <a:ext uri="{FF2B5EF4-FFF2-40B4-BE49-F238E27FC236}">
                <a16:creationId xmlns:a16="http://schemas.microsoft.com/office/drawing/2014/main" id="{5F01988B-EBB1-4FD3-91DA-0B5FB5DF8704}"/>
              </a:ext>
            </a:extLst>
          </p:cNvPr>
          <p:cNvSpPr txBox="1">
            <a:spLocks/>
          </p:cNvSpPr>
          <p:nvPr/>
        </p:nvSpPr>
        <p:spPr>
          <a:xfrm>
            <a:off x="7534275" y="1133475"/>
            <a:ext cx="4305300" cy="48834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I used the histogram after encoding all the columns of our dataset.</a:t>
            </a:r>
          </a:p>
          <a:p>
            <a:pPr algn="just"/>
            <a:r>
              <a:rPr lang="en-US" dirty="0"/>
              <a:t>Since histogram only understand numeric values it would not have generated a diagrammatic representation of object datatype columns.</a:t>
            </a:r>
          </a:p>
          <a:p>
            <a:pPr algn="just"/>
            <a:r>
              <a:rPr lang="en-US" dirty="0"/>
              <a:t>Once the encoding was complete the histograms showed the information.</a:t>
            </a:r>
            <a:endParaRPr lang="en-IN" dirty="0"/>
          </a:p>
        </p:txBody>
      </p:sp>
      <p:pic>
        <p:nvPicPr>
          <p:cNvPr id="9" name="Picture 8">
            <a:extLst>
              <a:ext uri="{FF2B5EF4-FFF2-40B4-BE49-F238E27FC236}">
                <a16:creationId xmlns:a16="http://schemas.microsoft.com/office/drawing/2014/main" id="{A8EBABAD-4AB3-4916-990E-796CED2824A1}"/>
              </a:ext>
            </a:extLst>
          </p:cNvPr>
          <p:cNvPicPr>
            <a:picLocks noChangeAspect="1"/>
          </p:cNvPicPr>
          <p:nvPr/>
        </p:nvPicPr>
        <p:blipFill>
          <a:blip r:embed="rId2"/>
          <a:stretch>
            <a:fillRect/>
          </a:stretch>
        </p:blipFill>
        <p:spPr>
          <a:xfrm>
            <a:off x="535624" y="1267139"/>
            <a:ext cx="6684326" cy="4323721"/>
          </a:xfrm>
          <a:prstGeom prst="rect">
            <a:avLst/>
          </a:prstGeom>
        </p:spPr>
      </p:pic>
    </p:spTree>
    <p:extLst>
      <p:ext uri="{BB962C8B-B14F-4D97-AF65-F5344CB8AC3E}">
        <p14:creationId xmlns:p14="http://schemas.microsoft.com/office/powerpoint/2010/main" val="477659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66D88548-53E8-40FA-A219-AB837776EA31}"/>
              </a:ext>
            </a:extLst>
          </p:cNvPr>
          <p:cNvSpPr>
            <a:spLocks noGrp="1"/>
          </p:cNvSpPr>
          <p:nvPr>
            <p:ph type="dt" sz="half" idx="10"/>
          </p:nvPr>
        </p:nvSpPr>
        <p:spPr>
          <a:xfrm>
            <a:off x="176784" y="6464808"/>
            <a:ext cx="987552" cy="298704"/>
          </a:xfrm>
        </p:spPr>
        <p:txBody>
          <a:bodyPr/>
          <a:lstStyle/>
          <a:p>
            <a:r>
              <a:rPr lang="en-US" dirty="0" err="1"/>
              <a:t>Fliprobo</a:t>
            </a:r>
            <a:endParaRPr lang="en-US" dirty="0"/>
          </a:p>
        </p:txBody>
      </p:sp>
      <p:sp>
        <p:nvSpPr>
          <p:cNvPr id="7" name="Footer Placeholder 6">
            <a:extLst>
              <a:ext uri="{FF2B5EF4-FFF2-40B4-BE49-F238E27FC236}">
                <a16:creationId xmlns:a16="http://schemas.microsoft.com/office/drawing/2014/main" id="{421407A8-92ED-4C20-976D-A9C5CA2017E4}"/>
              </a:ext>
            </a:extLst>
          </p:cNvPr>
          <p:cNvSpPr>
            <a:spLocks noGrp="1"/>
          </p:cNvSpPr>
          <p:nvPr>
            <p:ph type="ftr" sz="quarter" idx="11"/>
          </p:nvPr>
        </p:nvSpPr>
        <p:spPr/>
        <p:txBody>
          <a:bodyPr/>
          <a:lstStyle/>
          <a:p>
            <a:r>
              <a:rPr lang="en-US" dirty="0"/>
              <a:t>Customer Retention Case Study</a:t>
            </a:r>
          </a:p>
        </p:txBody>
      </p:sp>
      <p:sp>
        <p:nvSpPr>
          <p:cNvPr id="8" name="Slide Number Placeholder 7">
            <a:extLst>
              <a:ext uri="{FF2B5EF4-FFF2-40B4-BE49-F238E27FC236}">
                <a16:creationId xmlns:a16="http://schemas.microsoft.com/office/drawing/2014/main" id="{F3A9F463-87EB-4791-AC31-4891BD443DA5}"/>
              </a:ext>
            </a:extLst>
          </p:cNvPr>
          <p:cNvSpPr>
            <a:spLocks noGrp="1"/>
          </p:cNvSpPr>
          <p:nvPr>
            <p:ph type="sldNum" sz="quarter" idx="12"/>
          </p:nvPr>
        </p:nvSpPr>
        <p:spPr/>
        <p:txBody>
          <a:bodyPr/>
          <a:lstStyle/>
          <a:p>
            <a:fld id="{58FB4751-880F-D840-AAA9-3A15815CC996}" type="slidenum">
              <a:rPr lang="en-US" smtClean="0"/>
              <a:pPr/>
              <a:t>18</a:t>
            </a:fld>
            <a:endParaRPr lang="en-US" dirty="0"/>
          </a:p>
        </p:txBody>
      </p:sp>
      <p:sp>
        <p:nvSpPr>
          <p:cNvPr id="9" name="Title 8">
            <a:extLst>
              <a:ext uri="{FF2B5EF4-FFF2-40B4-BE49-F238E27FC236}">
                <a16:creationId xmlns:a16="http://schemas.microsoft.com/office/drawing/2014/main" id="{03879A71-E91E-42FB-82B7-1BB2C3C9F9A8}"/>
              </a:ext>
            </a:extLst>
          </p:cNvPr>
          <p:cNvSpPr>
            <a:spLocks noGrp="1"/>
          </p:cNvSpPr>
          <p:nvPr>
            <p:ph type="title"/>
          </p:nvPr>
        </p:nvSpPr>
        <p:spPr>
          <a:xfrm>
            <a:off x="512064" y="218313"/>
            <a:ext cx="10515600" cy="676656"/>
          </a:xfrm>
        </p:spPr>
        <p:txBody>
          <a:bodyPr/>
          <a:lstStyle/>
          <a:p>
            <a:r>
              <a:rPr lang="en-US" sz="3600" dirty="0">
                <a:solidFill>
                  <a:schemeClr val="tx1"/>
                </a:solidFill>
              </a:rPr>
              <a:t>MULTIVARIATE ANALYSIS CONT.</a:t>
            </a:r>
          </a:p>
        </p:txBody>
      </p:sp>
      <p:sp>
        <p:nvSpPr>
          <p:cNvPr id="12" name="Text Placeholder 3">
            <a:extLst>
              <a:ext uri="{FF2B5EF4-FFF2-40B4-BE49-F238E27FC236}">
                <a16:creationId xmlns:a16="http://schemas.microsoft.com/office/drawing/2014/main" id="{3C056E96-4C62-4D4F-BF6A-3D8EE8BFF0EA}"/>
              </a:ext>
            </a:extLst>
          </p:cNvPr>
          <p:cNvSpPr txBox="1">
            <a:spLocks/>
          </p:cNvSpPr>
          <p:nvPr/>
        </p:nvSpPr>
        <p:spPr>
          <a:xfrm>
            <a:off x="6883252" y="1468152"/>
            <a:ext cx="5048592" cy="4133850"/>
          </a:xfrm>
          <a:prstGeom prst="rect">
            <a:avLst/>
          </a:prstGeom>
        </p:spPr>
        <p:txBody>
          <a:bodyPr vert="horz" lIns="91440" tIns="45720" rIns="91440" bIns="45720" rtlCol="0">
            <a:no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en-US" sz="2600" dirty="0">
                <a:solidFill>
                  <a:schemeClr val="bg1"/>
                </a:solidFill>
              </a:rPr>
              <a:t>I used the heatmap on the encoded dataset to see the correlation details between the columns.</a:t>
            </a:r>
          </a:p>
          <a:p>
            <a:pPr algn="just">
              <a:buFont typeface="Arial" panose="020B0604020202020204" pitchFamily="34" charset="0"/>
              <a:buChar char="•"/>
            </a:pPr>
            <a:r>
              <a:rPr lang="en-US" sz="2600" dirty="0">
                <a:solidFill>
                  <a:schemeClr val="bg1"/>
                </a:solidFill>
              </a:rPr>
              <a:t>Even on the </a:t>
            </a:r>
            <a:r>
              <a:rPr lang="en-US" sz="2600" dirty="0" err="1">
                <a:solidFill>
                  <a:schemeClr val="bg1"/>
                </a:solidFill>
              </a:rPr>
              <a:t>Jupyter</a:t>
            </a:r>
            <a:r>
              <a:rPr lang="en-US" sz="2600" dirty="0">
                <a:solidFill>
                  <a:schemeClr val="bg1"/>
                </a:solidFill>
              </a:rPr>
              <a:t> Notebook the picture was too tiny however seeing the color combinations I was able to figure out that there is no multi collinearity concern between the columns.</a:t>
            </a:r>
            <a:endParaRPr lang="en-IN" sz="2600" dirty="0">
              <a:solidFill>
                <a:schemeClr val="bg1"/>
              </a:solidFill>
            </a:endParaRPr>
          </a:p>
        </p:txBody>
      </p:sp>
      <p:pic>
        <p:nvPicPr>
          <p:cNvPr id="13" name="Picture 12">
            <a:extLst>
              <a:ext uri="{FF2B5EF4-FFF2-40B4-BE49-F238E27FC236}">
                <a16:creationId xmlns:a16="http://schemas.microsoft.com/office/drawing/2014/main" id="{4A7B6E18-0813-4DCE-A3FF-4B6B32B70108}"/>
              </a:ext>
            </a:extLst>
          </p:cNvPr>
          <p:cNvPicPr>
            <a:picLocks noChangeAspect="1"/>
          </p:cNvPicPr>
          <p:nvPr/>
        </p:nvPicPr>
        <p:blipFill>
          <a:blip r:embed="rId2"/>
          <a:stretch>
            <a:fillRect/>
          </a:stretch>
        </p:blipFill>
        <p:spPr>
          <a:xfrm>
            <a:off x="260156" y="1468152"/>
            <a:ext cx="6520056" cy="4173823"/>
          </a:xfrm>
          <a:prstGeom prst="rect">
            <a:avLst/>
          </a:prstGeom>
        </p:spPr>
      </p:pic>
    </p:spTree>
    <p:extLst>
      <p:ext uri="{BB962C8B-B14F-4D97-AF65-F5344CB8AC3E}">
        <p14:creationId xmlns:p14="http://schemas.microsoft.com/office/powerpoint/2010/main" val="1538560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4A24795-29E4-48DB-A85D-B60B9320F41A}"/>
              </a:ext>
            </a:extLst>
          </p:cNvPr>
          <p:cNvSpPr>
            <a:spLocks noGrp="1"/>
          </p:cNvSpPr>
          <p:nvPr>
            <p:ph type="title"/>
          </p:nvPr>
        </p:nvSpPr>
        <p:spPr>
          <a:xfrm>
            <a:off x="458724" y="227211"/>
            <a:ext cx="10515600" cy="676656"/>
          </a:xfrm>
        </p:spPr>
        <p:txBody>
          <a:bodyPr>
            <a:normAutofit fontScale="90000"/>
          </a:bodyPr>
          <a:lstStyle/>
          <a:p>
            <a:r>
              <a:rPr lang="en-US" dirty="0">
                <a:solidFill>
                  <a:schemeClr val="accent5">
                    <a:lumMod val="75000"/>
                  </a:schemeClr>
                </a:solidFill>
              </a:rPr>
              <a:t>Correlation Between Columns</a:t>
            </a:r>
          </a:p>
        </p:txBody>
      </p:sp>
      <p:sp>
        <p:nvSpPr>
          <p:cNvPr id="3" name="Date Placeholder 2">
            <a:extLst>
              <a:ext uri="{FF2B5EF4-FFF2-40B4-BE49-F238E27FC236}">
                <a16:creationId xmlns:a16="http://schemas.microsoft.com/office/drawing/2014/main" id="{F50AD5E1-C125-453D-BDD8-D2EA782541E5}"/>
              </a:ext>
            </a:extLst>
          </p:cNvPr>
          <p:cNvSpPr>
            <a:spLocks noGrp="1"/>
          </p:cNvSpPr>
          <p:nvPr>
            <p:ph type="dt" sz="half" idx="10"/>
          </p:nvPr>
        </p:nvSpPr>
        <p:spPr>
          <a:xfrm>
            <a:off x="82296" y="6443091"/>
            <a:ext cx="987552" cy="310896"/>
          </a:xfrm>
        </p:spPr>
        <p:txBody>
          <a:bodyPr/>
          <a:lstStyle/>
          <a:p>
            <a:r>
              <a:rPr lang="en-US" dirty="0" err="1"/>
              <a:t>Fliprobo</a:t>
            </a:r>
            <a:endParaRPr lang="en-US" dirty="0"/>
          </a:p>
        </p:txBody>
      </p:sp>
      <p:sp>
        <p:nvSpPr>
          <p:cNvPr id="4" name="Footer Placeholder 3">
            <a:extLst>
              <a:ext uri="{FF2B5EF4-FFF2-40B4-BE49-F238E27FC236}">
                <a16:creationId xmlns:a16="http://schemas.microsoft.com/office/drawing/2014/main" id="{7C7FFF72-647D-4828-9697-7A4EB1720AE2}"/>
              </a:ext>
            </a:extLst>
          </p:cNvPr>
          <p:cNvSpPr>
            <a:spLocks noGrp="1"/>
          </p:cNvSpPr>
          <p:nvPr>
            <p:ph type="ftr" sz="quarter" idx="11"/>
          </p:nvPr>
        </p:nvSpPr>
        <p:spPr/>
        <p:txBody>
          <a:bodyPr/>
          <a:lstStyle/>
          <a:p>
            <a:r>
              <a:rPr lang="en-US" dirty="0"/>
              <a:t>Customer Retention Case Study</a:t>
            </a:r>
          </a:p>
        </p:txBody>
      </p:sp>
      <p:sp>
        <p:nvSpPr>
          <p:cNvPr id="5" name="Slide Number Placeholder 4">
            <a:extLst>
              <a:ext uri="{FF2B5EF4-FFF2-40B4-BE49-F238E27FC236}">
                <a16:creationId xmlns:a16="http://schemas.microsoft.com/office/drawing/2014/main" id="{74CB585D-21E2-487A-863A-5A8DFF3C8083}"/>
              </a:ext>
            </a:extLst>
          </p:cNvPr>
          <p:cNvSpPr>
            <a:spLocks noGrp="1"/>
          </p:cNvSpPr>
          <p:nvPr>
            <p:ph type="sldNum" sz="quarter" idx="12"/>
          </p:nvPr>
        </p:nvSpPr>
        <p:spPr/>
        <p:txBody>
          <a:bodyPr/>
          <a:lstStyle/>
          <a:p>
            <a:fld id="{58FB4751-880F-D840-AAA9-3A15815CC996}" type="slidenum">
              <a:rPr lang="en-US" smtClean="0"/>
              <a:pPr/>
              <a:t>19</a:t>
            </a:fld>
            <a:endParaRPr lang="en-US" dirty="0"/>
          </a:p>
        </p:txBody>
      </p:sp>
      <p:pic>
        <p:nvPicPr>
          <p:cNvPr id="15" name="Picture Placeholder 5">
            <a:extLst>
              <a:ext uri="{FF2B5EF4-FFF2-40B4-BE49-F238E27FC236}">
                <a16:creationId xmlns:a16="http://schemas.microsoft.com/office/drawing/2014/main" id="{394C6E08-6464-4501-9617-FB946F44C781}"/>
              </a:ext>
            </a:extLst>
          </p:cNvPr>
          <p:cNvPicPr>
            <a:picLocks noChangeAspect="1"/>
          </p:cNvPicPr>
          <p:nvPr/>
        </p:nvPicPr>
        <p:blipFill>
          <a:blip r:embed="rId2">
            <a:extLst>
              <a:ext uri="{28A0092B-C50C-407E-A947-70E740481C1C}">
                <a14:useLocalDpi xmlns:a14="http://schemas.microsoft.com/office/drawing/2010/main" val="0"/>
              </a:ext>
            </a:extLst>
          </a:blip>
          <a:srcRect l="24689" r="24689"/>
          <a:stretch>
            <a:fillRect/>
          </a:stretch>
        </p:blipFill>
        <p:spPr>
          <a:xfrm>
            <a:off x="-6858" y="941298"/>
            <a:ext cx="6516688" cy="5335389"/>
          </a:xfrm>
          <a:prstGeom prst="rect">
            <a:avLst/>
          </a:prstGeom>
        </p:spPr>
      </p:pic>
      <p:sp>
        <p:nvSpPr>
          <p:cNvPr id="16" name="Text Placeholder 3">
            <a:extLst>
              <a:ext uri="{FF2B5EF4-FFF2-40B4-BE49-F238E27FC236}">
                <a16:creationId xmlns:a16="http://schemas.microsoft.com/office/drawing/2014/main" id="{11306D5D-81C4-41F0-8954-730862DC7030}"/>
              </a:ext>
            </a:extLst>
          </p:cNvPr>
          <p:cNvSpPr txBox="1">
            <a:spLocks/>
          </p:cNvSpPr>
          <p:nvPr/>
        </p:nvSpPr>
        <p:spPr>
          <a:xfrm>
            <a:off x="6577584" y="1079076"/>
            <a:ext cx="5538216" cy="4675149"/>
          </a:xfrm>
          <a:prstGeom prst="rect">
            <a:avLst/>
          </a:prstGeom>
        </p:spPr>
        <p:txBody>
          <a:bodyPr vert="horz" lIns="91440" tIns="45720" rIns="91440" bIns="45720" rtlCol="0">
            <a:no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Arial" panose="020B0604020202020204" pitchFamily="34" charset="0"/>
              <a:buChar char="•"/>
            </a:pPr>
            <a:r>
              <a:rPr lang="en-US" sz="2000" dirty="0">
                <a:solidFill>
                  <a:schemeClr val="accent5">
                    <a:lumMod val="75000"/>
                  </a:schemeClr>
                </a:solidFill>
                <a:latin typeface="Sagona Book (Body)"/>
              </a:rPr>
              <a:t>With the help of correlation technique I generated separate bar plots to check the positive and negative correlation details in our dataset.</a:t>
            </a:r>
          </a:p>
          <a:p>
            <a:pPr algn="just">
              <a:buFont typeface="Arial" panose="020B0604020202020204" pitchFamily="34" charset="0"/>
              <a:buChar char="•"/>
            </a:pPr>
            <a:endParaRPr lang="en-US" sz="2000" dirty="0">
              <a:solidFill>
                <a:schemeClr val="accent5">
                  <a:lumMod val="75000"/>
                </a:schemeClr>
              </a:solidFill>
              <a:latin typeface="Sagona Book (Body)"/>
            </a:endParaRPr>
          </a:p>
          <a:p>
            <a:pPr algn="just">
              <a:buFont typeface="Arial" panose="020B0604020202020204" pitchFamily="34" charset="0"/>
              <a:buChar char="•"/>
            </a:pPr>
            <a:r>
              <a:rPr lang="en-US" sz="2000" dirty="0">
                <a:solidFill>
                  <a:schemeClr val="accent5">
                    <a:lumMod val="75000"/>
                  </a:schemeClr>
                </a:solidFill>
                <a:latin typeface="Sagona Book (Body)"/>
              </a:rPr>
              <a:t>Positive correlation - A correlation of +1 indicates a perfect positive correlation, meaning that both variables move in the same direction together.</a:t>
            </a:r>
          </a:p>
          <a:p>
            <a:pPr algn="just">
              <a:buFont typeface="Arial" panose="020B0604020202020204" pitchFamily="34" charset="0"/>
              <a:buChar char="•"/>
            </a:pPr>
            <a:endParaRPr lang="en-US" sz="2000" dirty="0">
              <a:solidFill>
                <a:schemeClr val="accent5">
                  <a:lumMod val="75000"/>
                </a:schemeClr>
              </a:solidFill>
              <a:latin typeface="Sagona Book (Body)"/>
            </a:endParaRPr>
          </a:p>
          <a:p>
            <a:pPr algn="just">
              <a:buFont typeface="Arial" panose="020B0604020202020204" pitchFamily="34" charset="0"/>
              <a:buChar char="•"/>
            </a:pPr>
            <a:r>
              <a:rPr lang="en-US" sz="2000" dirty="0">
                <a:solidFill>
                  <a:schemeClr val="accent5">
                    <a:lumMod val="75000"/>
                  </a:schemeClr>
                </a:solidFill>
                <a:latin typeface="Sagona Book (Body)"/>
              </a:rPr>
              <a:t>Negative correlation - A correlation of –1 indicates a perfect negative correlation, meaning that as one variable goes up, the other goes down.</a:t>
            </a:r>
            <a:endParaRPr lang="en-IN" sz="2000" dirty="0">
              <a:solidFill>
                <a:schemeClr val="accent5">
                  <a:lumMod val="75000"/>
                </a:schemeClr>
              </a:solidFill>
              <a:latin typeface="Sagona Book (Body)"/>
            </a:endParaRPr>
          </a:p>
        </p:txBody>
      </p:sp>
    </p:spTree>
    <p:extLst>
      <p:ext uri="{BB962C8B-B14F-4D97-AF65-F5344CB8AC3E}">
        <p14:creationId xmlns:p14="http://schemas.microsoft.com/office/powerpoint/2010/main" val="2101523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p:txBody>
          <a:bodyPr/>
          <a:lstStyle/>
          <a:p>
            <a:r>
              <a:rPr lang="en-US" dirty="0"/>
              <a:t>agenda</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1"/>
            <p:extLst>
              <p:ext uri="{D42A27DB-BD31-4B8C-83A1-F6EECF244321}">
                <p14:modId xmlns:p14="http://schemas.microsoft.com/office/powerpoint/2010/main" val="3409989761"/>
              </p:ext>
            </p:extLst>
          </p:nvPr>
        </p:nvGraphicFramePr>
        <p:xfrm>
          <a:off x="7827309" y="237658"/>
          <a:ext cx="4158503" cy="4680380"/>
        </p:xfrm>
        <a:graphic>
          <a:graphicData uri="http://schemas.openxmlformats.org/drawingml/2006/table">
            <a:tbl>
              <a:tblPr firstRow="1" bandRow="1"/>
              <a:tblGrid>
                <a:gridCol w="4158503">
                  <a:extLst>
                    <a:ext uri="{9D8B030D-6E8A-4147-A177-3AD203B41FA5}">
                      <a16:colId xmlns:a16="http://schemas.microsoft.com/office/drawing/2014/main" val="1563570424"/>
                    </a:ext>
                  </a:extLst>
                </a:gridCol>
              </a:tblGrid>
              <a:tr h="7327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INTRODUCTION</a:t>
                      </a:r>
                    </a:p>
                    <a:p>
                      <a:pPr algn="r"/>
                      <a:r>
                        <a:rPr lang="en-US" sz="1800" dirty="0">
                          <a:latin typeface="+mj-lt"/>
                        </a:rPr>
                        <a:t>2</a:t>
                      </a: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7327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PROBLEM STATEMENT</a:t>
                      </a:r>
                    </a:p>
                    <a:p>
                      <a:pPr marL="0" algn="r" defTabSz="914400" rtl="0" eaLnBrk="1" latinLnBrk="0" hangingPunct="1"/>
                      <a:r>
                        <a:rPr lang="en-US" sz="1800" kern="1200" dirty="0">
                          <a:solidFill>
                            <a:schemeClr val="tx1"/>
                          </a:solidFill>
                          <a:latin typeface="+mj-lt"/>
                          <a:ea typeface="+mn-ea"/>
                          <a:cs typeface="+mn-cs"/>
                        </a:rPr>
                        <a:t>2</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7327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OBJECTIVE</a:t>
                      </a:r>
                    </a:p>
                    <a:p>
                      <a:pPr marL="0" algn="r" defTabSz="914400" rtl="0" eaLnBrk="1" latinLnBrk="0" hangingPunct="1"/>
                      <a:r>
                        <a:rPr lang="en-US" sz="1800" kern="1200" dirty="0">
                          <a:solidFill>
                            <a:schemeClr val="tx1"/>
                          </a:solidFill>
                          <a:latin typeface="+mj-lt"/>
                          <a:ea typeface="+mn-ea"/>
                          <a:cs typeface="+mn-cs"/>
                        </a:rPr>
                        <a:t>2</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r h="109908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EXPLORATORY DATA ANALYSIS</a:t>
                      </a:r>
                    </a:p>
                    <a:p>
                      <a:pPr marL="0" algn="r" defTabSz="914400" rtl="0" eaLnBrk="1" latinLnBrk="0" hangingPunct="1"/>
                      <a:r>
                        <a:rPr lang="en-US" sz="1800" kern="1200" dirty="0">
                          <a:solidFill>
                            <a:schemeClr val="tx1"/>
                          </a:solidFill>
                          <a:latin typeface="+mj-lt"/>
                          <a:ea typeface="+mn-ea"/>
                          <a:cs typeface="+mn-cs"/>
                        </a:rPr>
                        <a:t>3</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0977400"/>
                  </a:ext>
                </a:extLst>
              </a:tr>
              <a:tr h="65159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VISULAIZATION</a:t>
                      </a:r>
                    </a:p>
                    <a:p>
                      <a:pPr marL="0" algn="r" defTabSz="914400" rtl="0" eaLnBrk="1" latinLnBrk="0" hangingPunct="1"/>
                      <a:r>
                        <a:rPr lang="en-US" sz="1800" kern="1200" dirty="0">
                          <a:solidFill>
                            <a:schemeClr val="tx1"/>
                          </a:solidFill>
                          <a:latin typeface="+mj-lt"/>
                          <a:ea typeface="+mn-ea"/>
                          <a:cs typeface="+mn-cs"/>
                        </a:rPr>
                        <a:t>8</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6376589"/>
                  </a:ext>
                </a:extLst>
              </a:tr>
              <a:tr h="651598">
                <a:tc>
                  <a:txBody>
                    <a:bodyPr/>
                    <a:lstStyle/>
                    <a:p>
                      <a:pPr marL="0" algn="r" defTabSz="914400" rtl="0" eaLnBrk="1" latinLnBrk="0" hangingPunct="1"/>
                      <a:endParaRPr lang="en-US" sz="18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290554002"/>
                  </a:ext>
                </a:extLst>
              </a:tr>
            </a:tbl>
          </a:graphicData>
        </a:graphic>
      </p:graphicFrame>
      <p:graphicFrame>
        <p:nvGraphicFramePr>
          <p:cNvPr id="5" name="Table 4">
            <a:extLst>
              <a:ext uri="{FF2B5EF4-FFF2-40B4-BE49-F238E27FC236}">
                <a16:creationId xmlns:a16="http://schemas.microsoft.com/office/drawing/2014/main" id="{52892BA3-D6B3-4918-A170-2DEB19E5D00F}"/>
              </a:ext>
            </a:extLst>
          </p:cNvPr>
          <p:cNvGraphicFramePr>
            <a:graphicFrameLocks noGrp="1"/>
          </p:cNvGraphicFramePr>
          <p:nvPr>
            <p:extLst>
              <p:ext uri="{D42A27DB-BD31-4B8C-83A1-F6EECF244321}">
                <p14:modId xmlns:p14="http://schemas.microsoft.com/office/powerpoint/2010/main" val="1272410475"/>
              </p:ext>
            </p:extLst>
          </p:nvPr>
        </p:nvGraphicFramePr>
        <p:xfrm>
          <a:off x="7835153" y="4266440"/>
          <a:ext cx="4150659" cy="1465450"/>
        </p:xfrm>
        <a:graphic>
          <a:graphicData uri="http://schemas.openxmlformats.org/drawingml/2006/table">
            <a:tbl>
              <a:tblPr firstRow="1" bandRow="1"/>
              <a:tblGrid>
                <a:gridCol w="4150659">
                  <a:extLst>
                    <a:ext uri="{9D8B030D-6E8A-4147-A177-3AD203B41FA5}">
                      <a16:colId xmlns:a16="http://schemas.microsoft.com/office/drawing/2014/main" val="2235225542"/>
                    </a:ext>
                  </a:extLst>
                </a:gridCol>
              </a:tblGrid>
              <a:tr h="7327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INFERENCE</a:t>
                      </a:r>
                    </a:p>
                    <a:p>
                      <a:pPr marL="0" algn="r" defTabSz="914400" rtl="0" eaLnBrk="1" latinLnBrk="0" hangingPunct="1"/>
                      <a:r>
                        <a:rPr lang="en-US" sz="1800" kern="1200" dirty="0">
                          <a:solidFill>
                            <a:schemeClr val="tx1"/>
                          </a:solidFill>
                          <a:latin typeface="+mj-lt"/>
                          <a:ea typeface="+mn-ea"/>
                          <a:cs typeface="+mn-cs"/>
                        </a:rPr>
                        <a:t>6</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035713"/>
                  </a:ext>
                </a:extLst>
              </a:tr>
              <a:tr h="73272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2400" dirty="0">
                          <a:latin typeface="+mn-lt"/>
                          <a:cs typeface="Gill Sans Light" panose="020B0302020104020203" pitchFamily="34" charset="-79"/>
                        </a:rPr>
                        <a:t>FUTURE WORK</a:t>
                      </a:r>
                    </a:p>
                    <a:p>
                      <a:pPr marL="0" algn="r" defTabSz="914400" rtl="0" eaLnBrk="1" latinLnBrk="0" hangingPunct="1"/>
                      <a:r>
                        <a:rPr lang="en-US" sz="1800" kern="1200" dirty="0">
                          <a:solidFill>
                            <a:schemeClr val="tx1"/>
                          </a:solidFill>
                          <a:latin typeface="+mj-lt"/>
                          <a:ea typeface="+mn-ea"/>
                          <a:cs typeface="+mn-cs"/>
                        </a:rPr>
                        <a:t>1</a:t>
                      </a: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1162343"/>
                  </a:ext>
                </a:extLst>
              </a:tr>
            </a:tbl>
          </a:graphicData>
        </a:graphic>
      </p:graphicFrame>
    </p:spTree>
    <p:extLst>
      <p:ext uri="{BB962C8B-B14F-4D97-AF65-F5344CB8AC3E}">
        <p14:creationId xmlns:p14="http://schemas.microsoft.com/office/powerpoint/2010/main" val="3474133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ECC0-ED45-4283-A1EF-ECD052F1091F}"/>
              </a:ext>
            </a:extLst>
          </p:cNvPr>
          <p:cNvSpPr>
            <a:spLocks noGrp="1"/>
          </p:cNvSpPr>
          <p:nvPr>
            <p:ph type="dt" sz="half" idx="10"/>
          </p:nvPr>
        </p:nvSpPr>
        <p:spPr/>
        <p:txBody>
          <a:bodyPr/>
          <a:lstStyle/>
          <a:p>
            <a:r>
              <a:rPr lang="en-US" dirty="0" err="1"/>
              <a:t>Fliprobo</a:t>
            </a:r>
            <a:endParaRPr lang="en-US" dirty="0"/>
          </a:p>
        </p:txBody>
      </p:sp>
      <p:sp>
        <p:nvSpPr>
          <p:cNvPr id="3" name="Footer Placeholder 2">
            <a:extLst>
              <a:ext uri="{FF2B5EF4-FFF2-40B4-BE49-F238E27FC236}">
                <a16:creationId xmlns:a16="http://schemas.microsoft.com/office/drawing/2014/main" id="{E1FDDD3F-BC41-4713-8480-4A875FE993EC}"/>
              </a:ext>
            </a:extLst>
          </p:cNvPr>
          <p:cNvSpPr>
            <a:spLocks noGrp="1"/>
          </p:cNvSpPr>
          <p:nvPr>
            <p:ph type="ftr" sz="quarter" idx="11"/>
          </p:nvPr>
        </p:nvSpPr>
        <p:spPr/>
        <p:txBody>
          <a:bodyPr/>
          <a:lstStyle/>
          <a:p>
            <a:r>
              <a:rPr lang="en-US" dirty="0"/>
              <a:t>Customer Retention Case Study</a:t>
            </a:r>
          </a:p>
        </p:txBody>
      </p:sp>
      <p:sp>
        <p:nvSpPr>
          <p:cNvPr id="4" name="Slide Number Placeholder 3">
            <a:extLst>
              <a:ext uri="{FF2B5EF4-FFF2-40B4-BE49-F238E27FC236}">
                <a16:creationId xmlns:a16="http://schemas.microsoft.com/office/drawing/2014/main" id="{200B1EAE-3167-4514-98B2-DB5F76B8B717}"/>
              </a:ext>
            </a:extLst>
          </p:cNvPr>
          <p:cNvSpPr>
            <a:spLocks noGrp="1"/>
          </p:cNvSpPr>
          <p:nvPr>
            <p:ph type="sldNum" sz="quarter" idx="12"/>
          </p:nvPr>
        </p:nvSpPr>
        <p:spPr/>
        <p:txBody>
          <a:bodyPr/>
          <a:lstStyle/>
          <a:p>
            <a:fld id="{58FB4751-880F-D840-AAA9-3A15815CC996}" type="slidenum">
              <a:rPr lang="en-US" smtClean="0"/>
              <a:t>20</a:t>
            </a:fld>
            <a:endParaRPr lang="en-US" dirty="0"/>
          </a:p>
        </p:txBody>
      </p:sp>
      <p:sp>
        <p:nvSpPr>
          <p:cNvPr id="7" name="Title 9">
            <a:extLst>
              <a:ext uri="{FF2B5EF4-FFF2-40B4-BE49-F238E27FC236}">
                <a16:creationId xmlns:a16="http://schemas.microsoft.com/office/drawing/2014/main" id="{5E308636-8105-4C11-B584-4AC43763C8F1}"/>
              </a:ext>
            </a:extLst>
          </p:cNvPr>
          <p:cNvSpPr>
            <a:spLocks noGrp="1"/>
          </p:cNvSpPr>
          <p:nvPr>
            <p:ph type="title"/>
          </p:nvPr>
        </p:nvSpPr>
        <p:spPr>
          <a:xfrm>
            <a:off x="645943" y="141822"/>
            <a:ext cx="9402274" cy="499782"/>
          </a:xfrm>
        </p:spPr>
        <p:txBody>
          <a:bodyPr>
            <a:normAutofit fontScale="90000"/>
          </a:bodyPr>
          <a:lstStyle/>
          <a:p>
            <a:pPr algn="l"/>
            <a:r>
              <a:rPr lang="en-US" sz="3600" dirty="0">
                <a:latin typeface="Sagona Book (Body)"/>
              </a:rPr>
              <a:t>Inference</a:t>
            </a:r>
          </a:p>
        </p:txBody>
      </p:sp>
      <p:sp>
        <p:nvSpPr>
          <p:cNvPr id="8" name="Content Placeholder 5">
            <a:extLst>
              <a:ext uri="{FF2B5EF4-FFF2-40B4-BE49-F238E27FC236}">
                <a16:creationId xmlns:a16="http://schemas.microsoft.com/office/drawing/2014/main" id="{97E266EA-91B0-4C93-AC0D-A054B1A85AB8}"/>
              </a:ext>
            </a:extLst>
          </p:cNvPr>
          <p:cNvSpPr txBox="1">
            <a:spLocks/>
          </p:cNvSpPr>
          <p:nvPr/>
        </p:nvSpPr>
        <p:spPr>
          <a:xfrm>
            <a:off x="133350" y="1219200"/>
            <a:ext cx="11658600" cy="500062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000" dirty="0">
                <a:solidFill>
                  <a:schemeClr val="accent6">
                    <a:lumMod val="10000"/>
                  </a:schemeClr>
                </a:solidFill>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lgn="just"/>
            <a:endParaRPr lang="en-US" sz="2000" dirty="0">
              <a:solidFill>
                <a:schemeClr val="accent6">
                  <a:lumMod val="10000"/>
                </a:schemeClr>
              </a:solidFill>
            </a:endParaRPr>
          </a:p>
          <a:p>
            <a:pPr algn="just"/>
            <a:r>
              <a:rPr lang="en-US" sz="2000" dirty="0">
                <a:solidFill>
                  <a:schemeClr val="accent6">
                    <a:lumMod val="10000"/>
                  </a:schemeClr>
                </a:solidFill>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marL="0" indent="0" algn="just">
              <a:buNone/>
            </a:pPr>
            <a:endParaRPr lang="en-US" sz="2000" dirty="0">
              <a:solidFill>
                <a:schemeClr val="accent6">
                  <a:lumMod val="10000"/>
                </a:schemeClr>
              </a:solidFill>
            </a:endParaRPr>
          </a:p>
          <a:p>
            <a:pPr algn="just"/>
            <a:r>
              <a:rPr lang="en-US" sz="2000" dirty="0">
                <a:solidFill>
                  <a:schemeClr val="accent6">
                    <a:lumMod val="10000"/>
                  </a:schemeClr>
                </a:solidFill>
              </a:rPr>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2000" dirty="0">
              <a:solidFill>
                <a:schemeClr val="accent6">
                  <a:lumMod val="10000"/>
                </a:schemeClr>
              </a:solidFill>
            </a:endParaRPr>
          </a:p>
        </p:txBody>
      </p:sp>
    </p:spTree>
    <p:extLst>
      <p:ext uri="{BB962C8B-B14F-4D97-AF65-F5344CB8AC3E}">
        <p14:creationId xmlns:p14="http://schemas.microsoft.com/office/powerpoint/2010/main" val="2535617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CC805B0-54CB-46C0-91FF-B036CAE8FC9D}"/>
              </a:ext>
            </a:extLst>
          </p:cNvPr>
          <p:cNvSpPr>
            <a:spLocks noGrp="1"/>
          </p:cNvSpPr>
          <p:nvPr>
            <p:ph type="title"/>
          </p:nvPr>
        </p:nvSpPr>
        <p:spPr>
          <a:xfrm>
            <a:off x="74612" y="156464"/>
            <a:ext cx="10515600" cy="676656"/>
          </a:xfrm>
        </p:spPr>
        <p:txBody>
          <a:bodyPr>
            <a:normAutofit fontScale="90000"/>
          </a:bodyPr>
          <a:lstStyle/>
          <a:p>
            <a:r>
              <a:rPr lang="en-US" dirty="0"/>
              <a:t>Amazom.com</a:t>
            </a:r>
          </a:p>
        </p:txBody>
      </p:sp>
      <p:sp>
        <p:nvSpPr>
          <p:cNvPr id="3" name="Date Placeholder 2">
            <a:extLst>
              <a:ext uri="{FF2B5EF4-FFF2-40B4-BE49-F238E27FC236}">
                <a16:creationId xmlns:a16="http://schemas.microsoft.com/office/drawing/2014/main" id="{A65A8A46-C159-4E13-AD9D-6B70A3C56D9F}"/>
              </a:ext>
            </a:extLst>
          </p:cNvPr>
          <p:cNvSpPr>
            <a:spLocks noGrp="1"/>
          </p:cNvSpPr>
          <p:nvPr>
            <p:ph type="dt" sz="half" idx="10"/>
          </p:nvPr>
        </p:nvSpPr>
        <p:spPr/>
        <p:txBody>
          <a:bodyPr/>
          <a:lstStyle/>
          <a:p>
            <a:r>
              <a:rPr lang="en-US" dirty="0" err="1"/>
              <a:t>Fliprobo</a:t>
            </a:r>
            <a:endParaRPr lang="en-US" dirty="0"/>
          </a:p>
        </p:txBody>
      </p:sp>
      <p:sp>
        <p:nvSpPr>
          <p:cNvPr id="4" name="Footer Placeholder 3">
            <a:extLst>
              <a:ext uri="{FF2B5EF4-FFF2-40B4-BE49-F238E27FC236}">
                <a16:creationId xmlns:a16="http://schemas.microsoft.com/office/drawing/2014/main" id="{527F95FF-6D88-4F61-A035-A70850DCC79F}"/>
              </a:ext>
            </a:extLst>
          </p:cNvPr>
          <p:cNvSpPr>
            <a:spLocks noGrp="1"/>
          </p:cNvSpPr>
          <p:nvPr>
            <p:ph type="ftr" sz="quarter" idx="11"/>
          </p:nvPr>
        </p:nvSpPr>
        <p:spPr/>
        <p:txBody>
          <a:bodyPr/>
          <a:lstStyle/>
          <a:p>
            <a:r>
              <a:rPr lang="en-US" dirty="0"/>
              <a:t>Customer Retention Case Study</a:t>
            </a:r>
          </a:p>
        </p:txBody>
      </p:sp>
      <p:sp>
        <p:nvSpPr>
          <p:cNvPr id="5" name="Slide Number Placeholder 4">
            <a:extLst>
              <a:ext uri="{FF2B5EF4-FFF2-40B4-BE49-F238E27FC236}">
                <a16:creationId xmlns:a16="http://schemas.microsoft.com/office/drawing/2014/main" id="{73CCC4C7-017C-49AE-BEC1-7EEF7BC977C8}"/>
              </a:ext>
            </a:extLst>
          </p:cNvPr>
          <p:cNvSpPr>
            <a:spLocks noGrp="1"/>
          </p:cNvSpPr>
          <p:nvPr>
            <p:ph type="sldNum" sz="quarter" idx="12"/>
          </p:nvPr>
        </p:nvSpPr>
        <p:spPr/>
        <p:txBody>
          <a:bodyPr/>
          <a:lstStyle/>
          <a:p>
            <a:fld id="{58FB4751-880F-D840-AAA9-3A15815CC996}" type="slidenum">
              <a:rPr lang="en-US" smtClean="0"/>
              <a:pPr/>
              <a:t>21</a:t>
            </a:fld>
            <a:endParaRPr lang="en-US" dirty="0"/>
          </a:p>
        </p:txBody>
      </p:sp>
      <p:sp>
        <p:nvSpPr>
          <p:cNvPr id="15" name="Content Placeholder 21">
            <a:extLst>
              <a:ext uri="{FF2B5EF4-FFF2-40B4-BE49-F238E27FC236}">
                <a16:creationId xmlns:a16="http://schemas.microsoft.com/office/drawing/2014/main" id="{5482A27B-0B8E-46F2-8551-9E3B99EC17B1}"/>
              </a:ext>
            </a:extLst>
          </p:cNvPr>
          <p:cNvSpPr txBox="1">
            <a:spLocks/>
          </p:cNvSpPr>
          <p:nvPr/>
        </p:nvSpPr>
        <p:spPr>
          <a:xfrm>
            <a:off x="74612" y="1362964"/>
            <a:ext cx="5194644" cy="45720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0000"/>
              </a:lnSpc>
              <a:spcBef>
                <a:spcPts val="0"/>
              </a:spcBef>
            </a:pPr>
            <a:r>
              <a:rPr lang="en-US" sz="1800" b="1" cap="none" dirty="0">
                <a:solidFill>
                  <a:schemeClr val="tx1"/>
                </a:solidFill>
                <a:latin typeface="Sagona Book (Body)"/>
              </a:rPr>
              <a:t>To be improved:</a:t>
            </a:r>
          </a:p>
          <a:p>
            <a:pPr marL="285750" indent="-285750">
              <a:lnSpc>
                <a:spcPct val="100000"/>
              </a:lnSpc>
              <a:spcBef>
                <a:spcPts val="0"/>
              </a:spcBef>
              <a:buFont typeface="Arial" panose="020B0604020202020204" pitchFamily="34" charset="0"/>
              <a:buChar char="•"/>
            </a:pPr>
            <a:r>
              <a:rPr lang="en-US" sz="1800" cap="none" dirty="0">
                <a:solidFill>
                  <a:schemeClr val="tx1"/>
                </a:solidFill>
                <a:latin typeface="Sagona Book (Body)"/>
              </a:rPr>
              <a:t> During promotions, try to give a disturbance free shopping experience to customers.</a:t>
            </a:r>
          </a:p>
          <a:p>
            <a:pPr marL="285750" indent="-285750">
              <a:lnSpc>
                <a:spcPct val="100000"/>
              </a:lnSpc>
              <a:spcBef>
                <a:spcPts val="0"/>
              </a:spcBef>
              <a:buFont typeface="Arial" panose="020B0604020202020204" pitchFamily="34" charset="0"/>
              <a:buChar char="•"/>
            </a:pPr>
            <a:r>
              <a:rPr lang="en-US" sz="1800" cap="none" dirty="0">
                <a:solidFill>
                  <a:schemeClr val="tx1"/>
                </a:solidFill>
                <a:latin typeface="Sagona Book (Body)"/>
              </a:rPr>
              <a:t>Give more payment options to customers.</a:t>
            </a:r>
          </a:p>
          <a:p>
            <a:pPr marL="285750" indent="-285750">
              <a:lnSpc>
                <a:spcPct val="100000"/>
              </a:lnSpc>
              <a:spcBef>
                <a:spcPts val="0"/>
              </a:spcBef>
              <a:buFont typeface="Arial" panose="020B0604020202020204" pitchFamily="34" charset="0"/>
              <a:buChar char="•"/>
            </a:pPr>
            <a:r>
              <a:rPr lang="en-US" sz="1800" cap="none" dirty="0">
                <a:solidFill>
                  <a:schemeClr val="tx1"/>
                </a:solidFill>
                <a:latin typeface="Sagona Book (Body)"/>
              </a:rPr>
              <a:t>Try to give price early during promotion.</a:t>
            </a:r>
          </a:p>
          <a:p>
            <a:pPr marL="285750" indent="-285750">
              <a:lnSpc>
                <a:spcPct val="100000"/>
              </a:lnSpc>
              <a:spcBef>
                <a:spcPts val="0"/>
              </a:spcBef>
              <a:buFont typeface="Arial" panose="020B0604020202020204" pitchFamily="34" charset="0"/>
              <a:buChar char="•"/>
            </a:pPr>
            <a:r>
              <a:rPr lang="en-US" sz="1800" cap="none" dirty="0">
                <a:solidFill>
                  <a:schemeClr val="tx1"/>
                </a:solidFill>
                <a:latin typeface="Sagona Book (Body)"/>
              </a:rPr>
              <a:t>Reduce the delivery time of the products.</a:t>
            </a:r>
            <a:br>
              <a:rPr lang="en-US" sz="1800" cap="none" dirty="0">
                <a:solidFill>
                  <a:schemeClr val="tx1"/>
                </a:solidFill>
                <a:latin typeface="Sagona Book (Body)"/>
              </a:rPr>
            </a:br>
            <a:endParaRPr lang="en-US" sz="1800" cap="none" dirty="0">
              <a:solidFill>
                <a:schemeClr val="tx1"/>
              </a:solidFill>
              <a:latin typeface="Sagona Book (Body)"/>
            </a:endParaRPr>
          </a:p>
          <a:p>
            <a:pPr>
              <a:lnSpc>
                <a:spcPct val="100000"/>
              </a:lnSpc>
              <a:spcBef>
                <a:spcPts val="0"/>
              </a:spcBef>
            </a:pPr>
            <a:r>
              <a:rPr lang="en-US" sz="1800" b="1" cap="none" dirty="0">
                <a:solidFill>
                  <a:schemeClr val="tx1"/>
                </a:solidFill>
                <a:latin typeface="Sagona Book (Body)"/>
              </a:rPr>
              <a:t>Positive feedback summary:</a:t>
            </a:r>
          </a:p>
          <a:p>
            <a:pPr marL="285750" indent="-285750">
              <a:lnSpc>
                <a:spcPct val="100000"/>
              </a:lnSpc>
              <a:spcBef>
                <a:spcPts val="0"/>
              </a:spcBef>
              <a:buFont typeface="Arial" panose="020B0604020202020204" pitchFamily="34" charset="0"/>
              <a:buChar char="•"/>
            </a:pPr>
            <a:r>
              <a:rPr lang="en-US" sz="1800" cap="none" dirty="0">
                <a:solidFill>
                  <a:schemeClr val="tx1"/>
                </a:solidFill>
                <a:latin typeface="Sagona Book (Body)"/>
              </a:rPr>
              <a:t>Convenient to use and also a good website for shopping.</a:t>
            </a:r>
          </a:p>
          <a:p>
            <a:pPr marL="285750" indent="-285750">
              <a:lnSpc>
                <a:spcPct val="100000"/>
              </a:lnSpc>
              <a:spcBef>
                <a:spcPts val="0"/>
              </a:spcBef>
              <a:buFont typeface="Arial" panose="020B0604020202020204" pitchFamily="34" charset="0"/>
              <a:buChar char="•"/>
            </a:pPr>
            <a:r>
              <a:rPr lang="en-US" sz="1800" cap="none" dirty="0">
                <a:solidFill>
                  <a:schemeClr val="tx1"/>
                </a:solidFill>
                <a:latin typeface="Sagona Book (Body)"/>
              </a:rPr>
              <a:t>Fast delivery of products.</a:t>
            </a:r>
          </a:p>
          <a:p>
            <a:pPr marL="285750" indent="-285750">
              <a:lnSpc>
                <a:spcPct val="100000"/>
              </a:lnSpc>
              <a:spcBef>
                <a:spcPts val="0"/>
              </a:spcBef>
              <a:buFont typeface="Arial" panose="020B0604020202020204" pitchFamily="34" charset="0"/>
              <a:buChar char="•"/>
            </a:pPr>
            <a:r>
              <a:rPr lang="en-US" sz="1800" cap="none" dirty="0">
                <a:solidFill>
                  <a:schemeClr val="tx1"/>
                </a:solidFill>
                <a:latin typeface="Sagona Book (Body)"/>
              </a:rPr>
              <a:t>Availability of complete information of the products.</a:t>
            </a:r>
          </a:p>
          <a:p>
            <a:pPr marL="285750" indent="-285750">
              <a:lnSpc>
                <a:spcPct val="100000"/>
              </a:lnSpc>
              <a:spcBef>
                <a:spcPts val="0"/>
              </a:spcBef>
              <a:buFont typeface="Arial" panose="020B0604020202020204" pitchFamily="34" charset="0"/>
              <a:buChar char="•"/>
            </a:pPr>
            <a:r>
              <a:rPr lang="en-US" sz="1800" cap="none" dirty="0">
                <a:solidFill>
                  <a:schemeClr val="tx1"/>
                </a:solidFill>
                <a:latin typeface="Sagona Book (Body)"/>
              </a:rPr>
              <a:t>Presence of online assistance through multi-channels.</a:t>
            </a:r>
          </a:p>
          <a:p>
            <a:pPr marL="285750" indent="-285750">
              <a:lnSpc>
                <a:spcPct val="100000"/>
              </a:lnSpc>
              <a:spcBef>
                <a:spcPts val="0"/>
              </a:spcBef>
              <a:buFont typeface="Arial" panose="020B0604020202020204" pitchFamily="34" charset="0"/>
              <a:buChar char="•"/>
            </a:pPr>
            <a:r>
              <a:rPr lang="en-US" sz="1800" cap="none" dirty="0">
                <a:solidFill>
                  <a:schemeClr val="tx1"/>
                </a:solidFill>
                <a:latin typeface="Sagona Book (Body)"/>
              </a:rPr>
              <a:t>Reliable website or app, perceived trustworthiness.</a:t>
            </a:r>
            <a:endParaRPr lang="en-IN" sz="1800" cap="none" dirty="0">
              <a:solidFill>
                <a:schemeClr val="tx1"/>
              </a:solidFill>
              <a:latin typeface="Sagona Book (Body)"/>
            </a:endParaRPr>
          </a:p>
        </p:txBody>
      </p:sp>
      <p:sp>
        <p:nvSpPr>
          <p:cNvPr id="16" name="Text Placeholder 22">
            <a:extLst>
              <a:ext uri="{FF2B5EF4-FFF2-40B4-BE49-F238E27FC236}">
                <a16:creationId xmlns:a16="http://schemas.microsoft.com/office/drawing/2014/main" id="{A3AB96F5-C39D-4CF6-9BCE-BA4DF500B327}"/>
              </a:ext>
            </a:extLst>
          </p:cNvPr>
          <p:cNvSpPr txBox="1">
            <a:spLocks/>
          </p:cNvSpPr>
          <p:nvPr/>
        </p:nvSpPr>
        <p:spPr>
          <a:xfrm>
            <a:off x="6890185" y="5708904"/>
            <a:ext cx="3400177" cy="452119"/>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Online Store Company:</a:t>
            </a:r>
            <a:endParaRPr lang="en-IN" dirty="0"/>
          </a:p>
        </p:txBody>
      </p:sp>
      <p:pic>
        <p:nvPicPr>
          <p:cNvPr id="17" name="Picture 16">
            <a:extLst>
              <a:ext uri="{FF2B5EF4-FFF2-40B4-BE49-F238E27FC236}">
                <a16:creationId xmlns:a16="http://schemas.microsoft.com/office/drawing/2014/main" id="{5196C0A6-5645-4239-9DE5-AD6F1A19752F}"/>
              </a:ext>
            </a:extLst>
          </p:cNvPr>
          <p:cNvPicPr>
            <a:picLocks noChangeAspect="1"/>
          </p:cNvPicPr>
          <p:nvPr/>
        </p:nvPicPr>
        <p:blipFill>
          <a:blip r:embed="rId2"/>
          <a:stretch>
            <a:fillRect/>
          </a:stretch>
        </p:blipFill>
        <p:spPr>
          <a:xfrm>
            <a:off x="6922745" y="4374134"/>
            <a:ext cx="3837813" cy="1295400"/>
          </a:xfrm>
          <a:prstGeom prst="rect">
            <a:avLst/>
          </a:prstGeom>
        </p:spPr>
      </p:pic>
      <p:pic>
        <p:nvPicPr>
          <p:cNvPr id="1028" name="Picture 4" descr="Phishing and online scams on Amazon | Kaspersky official blog">
            <a:extLst>
              <a:ext uri="{FF2B5EF4-FFF2-40B4-BE49-F238E27FC236}">
                <a16:creationId xmlns:a16="http://schemas.microsoft.com/office/drawing/2014/main" id="{36C7A945-EFEF-4F04-AFBD-188630C582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0185" y="1027239"/>
            <a:ext cx="4038600"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801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BA466974-532D-41B8-A9D3-D40B412F9D73}"/>
              </a:ext>
            </a:extLst>
          </p:cNvPr>
          <p:cNvSpPr>
            <a:spLocks noGrp="1"/>
          </p:cNvSpPr>
          <p:nvPr>
            <p:ph type="dt" sz="half" idx="10"/>
          </p:nvPr>
        </p:nvSpPr>
        <p:spPr/>
        <p:txBody>
          <a:bodyPr/>
          <a:lstStyle/>
          <a:p>
            <a:r>
              <a:rPr lang="en-US" dirty="0" err="1"/>
              <a:t>Fliprobo</a:t>
            </a:r>
            <a:endParaRPr lang="en-US" dirty="0"/>
          </a:p>
        </p:txBody>
      </p:sp>
      <p:sp>
        <p:nvSpPr>
          <p:cNvPr id="7" name="Footer Placeholder 6">
            <a:extLst>
              <a:ext uri="{FF2B5EF4-FFF2-40B4-BE49-F238E27FC236}">
                <a16:creationId xmlns:a16="http://schemas.microsoft.com/office/drawing/2014/main" id="{E06B9BBA-BE6F-416D-94EF-762ADBA2FEDD}"/>
              </a:ext>
            </a:extLst>
          </p:cNvPr>
          <p:cNvSpPr>
            <a:spLocks noGrp="1"/>
          </p:cNvSpPr>
          <p:nvPr>
            <p:ph type="ftr" sz="quarter" idx="11"/>
          </p:nvPr>
        </p:nvSpPr>
        <p:spPr/>
        <p:txBody>
          <a:bodyPr/>
          <a:lstStyle/>
          <a:p>
            <a:r>
              <a:rPr lang="en-US" dirty="0"/>
              <a:t>Customer Retention Case Study</a:t>
            </a:r>
          </a:p>
        </p:txBody>
      </p:sp>
      <p:sp>
        <p:nvSpPr>
          <p:cNvPr id="8" name="Slide Number Placeholder 7">
            <a:extLst>
              <a:ext uri="{FF2B5EF4-FFF2-40B4-BE49-F238E27FC236}">
                <a16:creationId xmlns:a16="http://schemas.microsoft.com/office/drawing/2014/main" id="{539D3602-DF7E-4132-9F6F-A4576B81BCED}"/>
              </a:ext>
            </a:extLst>
          </p:cNvPr>
          <p:cNvSpPr>
            <a:spLocks noGrp="1"/>
          </p:cNvSpPr>
          <p:nvPr>
            <p:ph type="sldNum" sz="quarter" idx="12"/>
          </p:nvPr>
        </p:nvSpPr>
        <p:spPr/>
        <p:txBody>
          <a:bodyPr/>
          <a:lstStyle/>
          <a:p>
            <a:fld id="{58FB4751-880F-D840-AAA9-3A15815CC996}" type="slidenum">
              <a:rPr lang="en-US" smtClean="0"/>
              <a:pPr/>
              <a:t>22</a:t>
            </a:fld>
            <a:endParaRPr lang="en-US" dirty="0"/>
          </a:p>
        </p:txBody>
      </p:sp>
      <p:sp>
        <p:nvSpPr>
          <p:cNvPr id="9" name="Title 8">
            <a:extLst>
              <a:ext uri="{FF2B5EF4-FFF2-40B4-BE49-F238E27FC236}">
                <a16:creationId xmlns:a16="http://schemas.microsoft.com/office/drawing/2014/main" id="{0E74A8BE-832C-462F-8C10-BE4E3DB12FC2}"/>
              </a:ext>
            </a:extLst>
          </p:cNvPr>
          <p:cNvSpPr>
            <a:spLocks noGrp="1"/>
          </p:cNvSpPr>
          <p:nvPr>
            <p:ph type="title"/>
          </p:nvPr>
        </p:nvSpPr>
        <p:spPr>
          <a:xfrm>
            <a:off x="118872" y="192436"/>
            <a:ext cx="10515600" cy="676656"/>
          </a:xfrm>
        </p:spPr>
        <p:txBody>
          <a:bodyPr>
            <a:normAutofit fontScale="90000"/>
          </a:bodyPr>
          <a:lstStyle/>
          <a:p>
            <a:r>
              <a:rPr lang="en-US" dirty="0">
                <a:solidFill>
                  <a:schemeClr val="tx1"/>
                </a:solidFill>
              </a:rPr>
              <a:t>Flipkart.com</a:t>
            </a:r>
          </a:p>
        </p:txBody>
      </p:sp>
      <p:sp>
        <p:nvSpPr>
          <p:cNvPr id="12" name="Text Placeholder 1">
            <a:extLst>
              <a:ext uri="{FF2B5EF4-FFF2-40B4-BE49-F238E27FC236}">
                <a16:creationId xmlns:a16="http://schemas.microsoft.com/office/drawing/2014/main" id="{A8CECBC5-4F5F-4452-950A-E891DC60F9E5}"/>
              </a:ext>
            </a:extLst>
          </p:cNvPr>
          <p:cNvSpPr txBox="1">
            <a:spLocks/>
          </p:cNvSpPr>
          <p:nvPr/>
        </p:nvSpPr>
        <p:spPr>
          <a:xfrm>
            <a:off x="524637" y="1911096"/>
            <a:ext cx="3529584" cy="402336"/>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a:p>
        </p:txBody>
      </p:sp>
      <p:sp>
        <p:nvSpPr>
          <p:cNvPr id="13" name="Content Placeholder 2">
            <a:extLst>
              <a:ext uri="{FF2B5EF4-FFF2-40B4-BE49-F238E27FC236}">
                <a16:creationId xmlns:a16="http://schemas.microsoft.com/office/drawing/2014/main" id="{AF3D3786-95B8-4F86-BBF0-E8055A01F64E}"/>
              </a:ext>
            </a:extLst>
          </p:cNvPr>
          <p:cNvSpPr txBox="1">
            <a:spLocks/>
          </p:cNvSpPr>
          <p:nvPr/>
        </p:nvSpPr>
        <p:spPr>
          <a:xfrm>
            <a:off x="524637" y="2505075"/>
            <a:ext cx="2944368" cy="3684588"/>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17" name="Content Placeholder 2">
            <a:extLst>
              <a:ext uri="{FF2B5EF4-FFF2-40B4-BE49-F238E27FC236}">
                <a16:creationId xmlns:a16="http://schemas.microsoft.com/office/drawing/2014/main" id="{A5BCA2B6-67B6-4CE2-A8D6-15C6CDC822DE}"/>
              </a:ext>
            </a:extLst>
          </p:cNvPr>
          <p:cNvSpPr txBox="1">
            <a:spLocks/>
          </p:cNvSpPr>
          <p:nvPr/>
        </p:nvSpPr>
        <p:spPr>
          <a:xfrm>
            <a:off x="211369" y="993236"/>
            <a:ext cx="7227655" cy="45720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lnSpc>
                <a:spcPct val="100000"/>
              </a:lnSpc>
              <a:spcBef>
                <a:spcPts val="0"/>
              </a:spcBef>
            </a:pPr>
            <a:r>
              <a:rPr lang="en-US" sz="1800" b="1" cap="none" dirty="0">
                <a:solidFill>
                  <a:schemeClr val="tx1"/>
                </a:solidFill>
              </a:rPr>
              <a:t>To be improved:</a:t>
            </a:r>
          </a:p>
          <a:p>
            <a:pPr marL="285750" indent="-285750" algn="just">
              <a:lnSpc>
                <a:spcPct val="100000"/>
              </a:lnSpc>
              <a:spcBef>
                <a:spcPts val="0"/>
              </a:spcBef>
              <a:buFont typeface="Arial" panose="020B0604020202020204" pitchFamily="34" charset="0"/>
              <a:buChar char="•"/>
            </a:pPr>
            <a:r>
              <a:rPr lang="en-US" sz="1800" cap="none" dirty="0">
                <a:solidFill>
                  <a:schemeClr val="tx1"/>
                </a:solidFill>
              </a:rPr>
              <a:t>During promotions, try to give a disturbance free shopping experience to customers.</a:t>
            </a:r>
          </a:p>
          <a:p>
            <a:pPr marL="285750" indent="-285750" algn="just">
              <a:lnSpc>
                <a:spcPct val="100000"/>
              </a:lnSpc>
              <a:spcBef>
                <a:spcPts val="0"/>
              </a:spcBef>
              <a:buFont typeface="Arial" panose="020B0604020202020204" pitchFamily="34" charset="0"/>
              <a:buChar char="•"/>
            </a:pPr>
            <a:r>
              <a:rPr lang="en-US" sz="1800" cap="none" dirty="0">
                <a:solidFill>
                  <a:schemeClr val="tx1"/>
                </a:solidFill>
              </a:rPr>
              <a:t>Give more payment options to customers.</a:t>
            </a:r>
          </a:p>
          <a:p>
            <a:pPr marL="285750" indent="-285750" algn="just">
              <a:lnSpc>
                <a:spcPct val="100000"/>
              </a:lnSpc>
              <a:spcBef>
                <a:spcPts val="0"/>
              </a:spcBef>
              <a:buFont typeface="Arial" panose="020B0604020202020204" pitchFamily="34" charset="0"/>
              <a:buChar char="•"/>
            </a:pPr>
            <a:r>
              <a:rPr lang="en-US" sz="1800" cap="none" dirty="0">
                <a:solidFill>
                  <a:schemeClr val="tx1"/>
                </a:solidFill>
              </a:rPr>
              <a:t>Try to give the price early during promotion.</a:t>
            </a:r>
          </a:p>
          <a:p>
            <a:pPr marL="285750" indent="-285750" algn="just">
              <a:lnSpc>
                <a:spcPct val="100000"/>
              </a:lnSpc>
              <a:spcBef>
                <a:spcPts val="0"/>
              </a:spcBef>
              <a:buFont typeface="Arial" panose="020B0604020202020204" pitchFamily="34" charset="0"/>
              <a:buChar char="•"/>
            </a:pPr>
            <a:r>
              <a:rPr lang="en-US" sz="1800" cap="none" dirty="0">
                <a:solidFill>
                  <a:schemeClr val="tx1"/>
                </a:solidFill>
              </a:rPr>
              <a:t>Reduce the delivery time of the products.</a:t>
            </a:r>
          </a:p>
          <a:p>
            <a:pPr marL="285750" indent="-285750" algn="just">
              <a:lnSpc>
                <a:spcPct val="100000"/>
              </a:lnSpc>
              <a:spcBef>
                <a:spcPts val="0"/>
              </a:spcBef>
              <a:buFont typeface="Arial" panose="020B0604020202020204" pitchFamily="34" charset="0"/>
              <a:buChar char="•"/>
            </a:pPr>
            <a:r>
              <a:rPr lang="en-US" sz="1800" cap="none" dirty="0">
                <a:solidFill>
                  <a:schemeClr val="tx1"/>
                </a:solidFill>
              </a:rPr>
              <a:t>Flipkart and amazon almost share the same feedbacks with varying percentages as the only difference.</a:t>
            </a:r>
            <a:br>
              <a:rPr lang="en-US" sz="1800" cap="none" dirty="0">
                <a:solidFill>
                  <a:schemeClr val="tx1"/>
                </a:solidFill>
              </a:rPr>
            </a:br>
            <a:endParaRPr lang="en-US" sz="1800" cap="none" dirty="0">
              <a:solidFill>
                <a:schemeClr val="tx1"/>
              </a:solidFill>
            </a:endParaRPr>
          </a:p>
          <a:p>
            <a:pPr algn="just">
              <a:lnSpc>
                <a:spcPct val="100000"/>
              </a:lnSpc>
              <a:spcBef>
                <a:spcPts val="0"/>
              </a:spcBef>
            </a:pPr>
            <a:r>
              <a:rPr lang="en-US" sz="1800" b="1" cap="none" dirty="0">
                <a:solidFill>
                  <a:schemeClr val="tx1"/>
                </a:solidFill>
              </a:rPr>
              <a:t>Positive feedback summary:</a:t>
            </a:r>
          </a:p>
          <a:p>
            <a:pPr marL="285750" indent="-285750" algn="just">
              <a:lnSpc>
                <a:spcPct val="100000"/>
              </a:lnSpc>
              <a:spcBef>
                <a:spcPts val="0"/>
              </a:spcBef>
              <a:buFont typeface="Arial" panose="020B0604020202020204" pitchFamily="34" charset="0"/>
              <a:buChar char="•"/>
            </a:pPr>
            <a:r>
              <a:rPr lang="en-US" sz="1800" cap="none" dirty="0">
                <a:solidFill>
                  <a:schemeClr val="tx1"/>
                </a:solidFill>
              </a:rPr>
              <a:t>Convenient to use and also a good website for shopping.</a:t>
            </a:r>
          </a:p>
          <a:p>
            <a:pPr marL="285750" indent="-285750" algn="just">
              <a:lnSpc>
                <a:spcPct val="100000"/>
              </a:lnSpc>
              <a:spcBef>
                <a:spcPts val="0"/>
              </a:spcBef>
              <a:buFont typeface="Arial" panose="020B0604020202020204" pitchFamily="34" charset="0"/>
              <a:buChar char="•"/>
            </a:pPr>
            <a:r>
              <a:rPr lang="en-US" sz="1800" cap="none" dirty="0">
                <a:solidFill>
                  <a:schemeClr val="tx1"/>
                </a:solidFill>
              </a:rPr>
              <a:t>Fast delivery of products.</a:t>
            </a:r>
          </a:p>
          <a:p>
            <a:pPr marL="285750" indent="-285750" algn="just">
              <a:lnSpc>
                <a:spcPct val="100000"/>
              </a:lnSpc>
              <a:spcBef>
                <a:spcPts val="0"/>
              </a:spcBef>
              <a:buFont typeface="Arial" panose="020B0604020202020204" pitchFamily="34" charset="0"/>
              <a:buChar char="•"/>
            </a:pPr>
            <a:r>
              <a:rPr lang="en-US" sz="1800" cap="none" dirty="0">
                <a:solidFill>
                  <a:schemeClr val="tx1"/>
                </a:solidFill>
              </a:rPr>
              <a:t>Availability of complete information of the products.</a:t>
            </a:r>
          </a:p>
          <a:p>
            <a:pPr marL="285750" indent="-285750" algn="just">
              <a:lnSpc>
                <a:spcPct val="100000"/>
              </a:lnSpc>
              <a:spcBef>
                <a:spcPts val="0"/>
              </a:spcBef>
              <a:buFont typeface="Arial" panose="020B0604020202020204" pitchFamily="34" charset="0"/>
              <a:buChar char="•"/>
            </a:pPr>
            <a:r>
              <a:rPr lang="en-US" sz="1800" cap="none" dirty="0">
                <a:solidFill>
                  <a:schemeClr val="tx1"/>
                </a:solidFill>
              </a:rPr>
              <a:t>Presence of online assistance through multi-channels.</a:t>
            </a:r>
          </a:p>
          <a:p>
            <a:pPr marL="285750" indent="-285750" algn="just">
              <a:lnSpc>
                <a:spcPct val="100000"/>
              </a:lnSpc>
              <a:spcBef>
                <a:spcPts val="0"/>
              </a:spcBef>
              <a:buFont typeface="Arial" panose="020B0604020202020204" pitchFamily="34" charset="0"/>
              <a:buChar char="•"/>
            </a:pPr>
            <a:r>
              <a:rPr lang="en-US" sz="1800" cap="none" dirty="0">
                <a:solidFill>
                  <a:schemeClr val="tx1"/>
                </a:solidFill>
              </a:rPr>
              <a:t>Reliable website or app, perceived trustworthiness.</a:t>
            </a:r>
          </a:p>
          <a:p>
            <a:pPr marL="285750" indent="-285750" algn="just">
              <a:lnSpc>
                <a:spcPct val="100000"/>
              </a:lnSpc>
              <a:spcBef>
                <a:spcPts val="0"/>
              </a:spcBef>
              <a:buFont typeface="Arial" panose="020B0604020202020204" pitchFamily="34" charset="0"/>
              <a:buChar char="•"/>
            </a:pPr>
            <a:r>
              <a:rPr lang="en-US" sz="1800" cap="none" dirty="0">
                <a:solidFill>
                  <a:schemeClr val="tx1"/>
                </a:solidFill>
              </a:rPr>
              <a:t>Wild variety of products to offer</a:t>
            </a:r>
            <a:r>
              <a:rPr lang="en-US" sz="1800" cap="none" dirty="0"/>
              <a:t>.</a:t>
            </a:r>
            <a:endParaRPr lang="en-IN" sz="1800" cap="none" dirty="0"/>
          </a:p>
        </p:txBody>
      </p:sp>
      <p:pic>
        <p:nvPicPr>
          <p:cNvPr id="18" name="Picture 17">
            <a:extLst>
              <a:ext uri="{FF2B5EF4-FFF2-40B4-BE49-F238E27FC236}">
                <a16:creationId xmlns:a16="http://schemas.microsoft.com/office/drawing/2014/main" id="{3EF358EC-E3BE-4BE7-9E8B-E2F7B226F047}"/>
              </a:ext>
            </a:extLst>
          </p:cNvPr>
          <p:cNvPicPr>
            <a:picLocks noChangeAspect="1"/>
          </p:cNvPicPr>
          <p:nvPr/>
        </p:nvPicPr>
        <p:blipFill>
          <a:blip r:embed="rId2"/>
          <a:stretch>
            <a:fillRect/>
          </a:stretch>
        </p:blipFill>
        <p:spPr>
          <a:xfrm>
            <a:off x="7645544" y="3972424"/>
            <a:ext cx="4194030" cy="1592812"/>
          </a:xfrm>
          <a:prstGeom prst="rect">
            <a:avLst/>
          </a:prstGeom>
        </p:spPr>
      </p:pic>
      <p:pic>
        <p:nvPicPr>
          <p:cNvPr id="2052" name="Picture 4" descr="Flipkart to Raise USD 1.2 billion From Walmart at Valuation of USD 21  billion">
            <a:extLst>
              <a:ext uri="{FF2B5EF4-FFF2-40B4-BE49-F238E27FC236}">
                <a16:creationId xmlns:a16="http://schemas.microsoft.com/office/drawing/2014/main" id="{561FB4D9-410F-4759-AEE8-32724164C8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5544" y="1052337"/>
            <a:ext cx="4194031" cy="2529063"/>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3">
            <a:extLst>
              <a:ext uri="{FF2B5EF4-FFF2-40B4-BE49-F238E27FC236}">
                <a16:creationId xmlns:a16="http://schemas.microsoft.com/office/drawing/2014/main" id="{757266B3-339E-44C8-A23F-BA37318EADC2}"/>
              </a:ext>
            </a:extLst>
          </p:cNvPr>
          <p:cNvSpPr txBox="1">
            <a:spLocks/>
          </p:cNvSpPr>
          <p:nvPr/>
        </p:nvSpPr>
        <p:spPr>
          <a:xfrm>
            <a:off x="7541490" y="5742634"/>
            <a:ext cx="3400177" cy="447029"/>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Online Store Company:</a:t>
            </a:r>
            <a:endParaRPr lang="en-IN" dirty="0"/>
          </a:p>
        </p:txBody>
      </p:sp>
    </p:spTree>
    <p:extLst>
      <p:ext uri="{BB962C8B-B14F-4D97-AF65-F5344CB8AC3E}">
        <p14:creationId xmlns:p14="http://schemas.microsoft.com/office/powerpoint/2010/main" val="292230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1C63574-CA29-4DC5-A7B1-08530A9B2A3C}"/>
              </a:ext>
            </a:extLst>
          </p:cNvPr>
          <p:cNvSpPr>
            <a:spLocks noGrp="1"/>
          </p:cNvSpPr>
          <p:nvPr>
            <p:ph type="dt" sz="half" idx="10"/>
          </p:nvPr>
        </p:nvSpPr>
        <p:spPr>
          <a:xfrm>
            <a:off x="337185" y="6496812"/>
            <a:ext cx="987552" cy="310896"/>
          </a:xfrm>
        </p:spPr>
        <p:txBody>
          <a:bodyPr/>
          <a:lstStyle/>
          <a:p>
            <a:r>
              <a:rPr lang="en-US" dirty="0" err="1"/>
              <a:t>Fliprobo</a:t>
            </a:r>
            <a:endParaRPr lang="en-US" dirty="0"/>
          </a:p>
        </p:txBody>
      </p:sp>
      <p:sp>
        <p:nvSpPr>
          <p:cNvPr id="4" name="Footer Placeholder 3">
            <a:extLst>
              <a:ext uri="{FF2B5EF4-FFF2-40B4-BE49-F238E27FC236}">
                <a16:creationId xmlns:a16="http://schemas.microsoft.com/office/drawing/2014/main" id="{356F10A1-2112-4E2F-A061-7EC09871CA91}"/>
              </a:ext>
            </a:extLst>
          </p:cNvPr>
          <p:cNvSpPr>
            <a:spLocks noGrp="1"/>
          </p:cNvSpPr>
          <p:nvPr>
            <p:ph type="ftr" sz="quarter" idx="11"/>
          </p:nvPr>
        </p:nvSpPr>
        <p:spPr/>
        <p:txBody>
          <a:bodyPr/>
          <a:lstStyle/>
          <a:p>
            <a:r>
              <a:rPr lang="en-US" dirty="0"/>
              <a:t>Customer Retention Case Study</a:t>
            </a:r>
          </a:p>
        </p:txBody>
      </p:sp>
      <p:sp>
        <p:nvSpPr>
          <p:cNvPr id="5" name="Slide Number Placeholder 4">
            <a:extLst>
              <a:ext uri="{FF2B5EF4-FFF2-40B4-BE49-F238E27FC236}">
                <a16:creationId xmlns:a16="http://schemas.microsoft.com/office/drawing/2014/main" id="{9F9BC550-89E1-4B03-B50D-D9F69A7EB97F}"/>
              </a:ext>
            </a:extLst>
          </p:cNvPr>
          <p:cNvSpPr>
            <a:spLocks noGrp="1"/>
          </p:cNvSpPr>
          <p:nvPr>
            <p:ph type="sldNum" sz="quarter" idx="12"/>
          </p:nvPr>
        </p:nvSpPr>
        <p:spPr/>
        <p:txBody>
          <a:bodyPr/>
          <a:lstStyle/>
          <a:p>
            <a:fld id="{58FB4751-880F-D840-AAA9-3A15815CC996}" type="slidenum">
              <a:rPr lang="en-US" smtClean="0"/>
              <a:pPr/>
              <a:t>23</a:t>
            </a:fld>
            <a:endParaRPr lang="en-US" dirty="0"/>
          </a:p>
        </p:txBody>
      </p:sp>
      <p:sp>
        <p:nvSpPr>
          <p:cNvPr id="10" name="Title 1">
            <a:extLst>
              <a:ext uri="{FF2B5EF4-FFF2-40B4-BE49-F238E27FC236}">
                <a16:creationId xmlns:a16="http://schemas.microsoft.com/office/drawing/2014/main" id="{B654348C-5F41-4F57-A438-81E3D48DEF43}"/>
              </a:ext>
            </a:extLst>
          </p:cNvPr>
          <p:cNvSpPr txBox="1">
            <a:spLocks/>
          </p:cNvSpPr>
          <p:nvPr/>
        </p:nvSpPr>
        <p:spPr>
          <a:xfrm>
            <a:off x="379412" y="304800"/>
            <a:ext cx="5640388" cy="4572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a:lstStyle>
          <a:p>
            <a:r>
              <a:rPr lang="en-IN" dirty="0">
                <a:solidFill>
                  <a:schemeClr val="tx1"/>
                </a:solidFill>
              </a:rPr>
              <a:t>Myntra.com</a:t>
            </a:r>
          </a:p>
        </p:txBody>
      </p:sp>
      <p:sp>
        <p:nvSpPr>
          <p:cNvPr id="11" name="Content Placeholder 2">
            <a:extLst>
              <a:ext uri="{FF2B5EF4-FFF2-40B4-BE49-F238E27FC236}">
                <a16:creationId xmlns:a16="http://schemas.microsoft.com/office/drawing/2014/main" id="{7BA957E1-B05E-4CC3-B4B4-52529F90C04A}"/>
              </a:ext>
            </a:extLst>
          </p:cNvPr>
          <p:cNvSpPr txBox="1">
            <a:spLocks/>
          </p:cNvSpPr>
          <p:nvPr/>
        </p:nvSpPr>
        <p:spPr>
          <a:xfrm>
            <a:off x="337185" y="1143000"/>
            <a:ext cx="6616065" cy="4572000"/>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lnSpc>
                <a:spcPct val="120000"/>
              </a:lnSpc>
              <a:spcBef>
                <a:spcPts val="0"/>
              </a:spcBef>
            </a:pPr>
            <a:r>
              <a:rPr lang="en-US" sz="1800" b="1" cap="none" dirty="0">
                <a:solidFill>
                  <a:schemeClr val="tx1"/>
                </a:solidFill>
              </a:rPr>
              <a:t>To be improved:</a:t>
            </a:r>
          </a:p>
          <a:p>
            <a:pPr marL="285750" indent="-285750" algn="just">
              <a:lnSpc>
                <a:spcPct val="120000"/>
              </a:lnSpc>
              <a:spcBef>
                <a:spcPts val="0"/>
              </a:spcBef>
              <a:buFont typeface="Arial" panose="020B0604020202020204" pitchFamily="34" charset="0"/>
              <a:buChar char="•"/>
            </a:pPr>
            <a:r>
              <a:rPr lang="en-US" sz="1800" cap="none" dirty="0">
                <a:solidFill>
                  <a:schemeClr val="tx1"/>
                </a:solidFill>
              </a:rPr>
              <a:t>During promotions, try to give a Disturbance free shopping experience to customers.</a:t>
            </a:r>
          </a:p>
          <a:p>
            <a:pPr marL="285750" indent="-285750" algn="just">
              <a:lnSpc>
                <a:spcPct val="120000"/>
              </a:lnSpc>
              <a:spcBef>
                <a:spcPts val="0"/>
              </a:spcBef>
              <a:buFont typeface="Arial" panose="020B0604020202020204" pitchFamily="34" charset="0"/>
              <a:buChar char="•"/>
            </a:pPr>
            <a:r>
              <a:rPr lang="en-US" sz="1800" cap="none" dirty="0">
                <a:solidFill>
                  <a:schemeClr val="tx1"/>
                </a:solidFill>
              </a:rPr>
              <a:t>Try to give the price early during promotions.</a:t>
            </a:r>
          </a:p>
          <a:p>
            <a:pPr marL="285750" indent="-285750" algn="just">
              <a:lnSpc>
                <a:spcPct val="120000"/>
              </a:lnSpc>
              <a:spcBef>
                <a:spcPts val="0"/>
              </a:spcBef>
              <a:buFont typeface="Arial" panose="020B0604020202020204" pitchFamily="34" charset="0"/>
              <a:buChar char="•"/>
            </a:pPr>
            <a:r>
              <a:rPr lang="en-US" sz="1800" cap="none" dirty="0">
                <a:solidFill>
                  <a:schemeClr val="tx1"/>
                </a:solidFill>
              </a:rPr>
              <a:t>Reduce the delivery time of the products during promotions.</a:t>
            </a:r>
            <a:br>
              <a:rPr lang="en-US" sz="1800" cap="none" dirty="0">
                <a:solidFill>
                  <a:schemeClr val="tx1"/>
                </a:solidFill>
              </a:rPr>
            </a:br>
            <a:endParaRPr lang="en-US" sz="1800" cap="none" dirty="0">
              <a:solidFill>
                <a:schemeClr val="tx1"/>
              </a:solidFill>
            </a:endParaRPr>
          </a:p>
          <a:p>
            <a:pPr algn="just">
              <a:lnSpc>
                <a:spcPct val="120000"/>
              </a:lnSpc>
              <a:spcBef>
                <a:spcPts val="0"/>
              </a:spcBef>
            </a:pPr>
            <a:r>
              <a:rPr lang="en-US" sz="1800" b="1" cap="none" dirty="0">
                <a:solidFill>
                  <a:schemeClr val="tx1"/>
                </a:solidFill>
              </a:rPr>
              <a:t>Positive feedback summary:</a:t>
            </a:r>
          </a:p>
          <a:p>
            <a:pPr marL="285750" indent="-285750" algn="just">
              <a:lnSpc>
                <a:spcPct val="120000"/>
              </a:lnSpc>
              <a:spcBef>
                <a:spcPts val="0"/>
              </a:spcBef>
              <a:buFont typeface="Arial" panose="020B0604020202020204" pitchFamily="34" charset="0"/>
              <a:buChar char="•"/>
            </a:pPr>
            <a:r>
              <a:rPr lang="en-US" sz="1800" cap="none" dirty="0">
                <a:solidFill>
                  <a:schemeClr val="tx1"/>
                </a:solidFill>
              </a:rPr>
              <a:t>Convenient to use and also a good website.</a:t>
            </a:r>
          </a:p>
          <a:p>
            <a:pPr marL="285750" indent="-285750" algn="just">
              <a:lnSpc>
                <a:spcPct val="120000"/>
              </a:lnSpc>
              <a:spcBef>
                <a:spcPts val="0"/>
              </a:spcBef>
              <a:buFont typeface="Arial" panose="020B0604020202020204" pitchFamily="34" charset="0"/>
              <a:buChar char="•"/>
            </a:pPr>
            <a:r>
              <a:rPr lang="en-US" sz="1800" cap="none" dirty="0">
                <a:solidFill>
                  <a:schemeClr val="tx1"/>
                </a:solidFill>
              </a:rPr>
              <a:t>Availability of several payment options.</a:t>
            </a:r>
          </a:p>
          <a:p>
            <a:pPr marL="285750" indent="-285750" algn="just">
              <a:lnSpc>
                <a:spcPct val="120000"/>
              </a:lnSpc>
              <a:spcBef>
                <a:spcPts val="0"/>
              </a:spcBef>
              <a:buFont typeface="Arial" panose="020B0604020202020204" pitchFamily="34" charset="0"/>
              <a:buChar char="•"/>
            </a:pPr>
            <a:r>
              <a:rPr lang="en-US" sz="1800" cap="none" dirty="0">
                <a:solidFill>
                  <a:schemeClr val="tx1"/>
                </a:solidFill>
              </a:rPr>
              <a:t>Faster products delivery.</a:t>
            </a:r>
          </a:p>
          <a:p>
            <a:pPr marL="285750" indent="-285750" algn="just">
              <a:lnSpc>
                <a:spcPct val="120000"/>
              </a:lnSpc>
              <a:spcBef>
                <a:spcPts val="0"/>
              </a:spcBef>
              <a:buFont typeface="Arial" panose="020B0604020202020204" pitchFamily="34" charset="0"/>
              <a:buChar char="•"/>
            </a:pPr>
            <a:r>
              <a:rPr lang="en-US" sz="1800" cap="none" dirty="0">
                <a:solidFill>
                  <a:schemeClr val="tx1"/>
                </a:solidFill>
              </a:rPr>
              <a:t>Complete information of products available.</a:t>
            </a:r>
          </a:p>
          <a:p>
            <a:pPr marL="285750" indent="-285750" algn="just">
              <a:lnSpc>
                <a:spcPct val="120000"/>
              </a:lnSpc>
              <a:spcBef>
                <a:spcPts val="0"/>
              </a:spcBef>
              <a:buFont typeface="Arial" panose="020B0604020202020204" pitchFamily="34" charset="0"/>
              <a:buChar char="•"/>
            </a:pPr>
            <a:r>
              <a:rPr lang="en-US" sz="1800" cap="none" dirty="0">
                <a:solidFill>
                  <a:schemeClr val="tx1"/>
                </a:solidFill>
              </a:rPr>
              <a:t>Reliable website or app, perceived trustworthiness.</a:t>
            </a:r>
          </a:p>
          <a:p>
            <a:pPr marL="285750" indent="-285750" algn="just">
              <a:lnSpc>
                <a:spcPct val="120000"/>
              </a:lnSpc>
              <a:spcBef>
                <a:spcPts val="0"/>
              </a:spcBef>
              <a:buFont typeface="Arial" panose="020B0604020202020204" pitchFamily="34" charset="0"/>
              <a:buChar char="•"/>
            </a:pPr>
            <a:r>
              <a:rPr lang="en-US" sz="1800" cap="none" dirty="0">
                <a:solidFill>
                  <a:schemeClr val="tx1"/>
                </a:solidFill>
              </a:rPr>
              <a:t>Wild variety of product to offer</a:t>
            </a:r>
            <a:endParaRPr lang="en-IN" sz="1800" cap="none" dirty="0">
              <a:solidFill>
                <a:schemeClr val="tx1"/>
              </a:solidFill>
            </a:endParaRPr>
          </a:p>
        </p:txBody>
      </p:sp>
      <p:pic>
        <p:nvPicPr>
          <p:cNvPr id="3074" name="Picture 2" descr="Myntra online Shopping International Shipping from India with Shoppre">
            <a:extLst>
              <a:ext uri="{FF2B5EF4-FFF2-40B4-BE49-F238E27FC236}">
                <a16:creationId xmlns:a16="http://schemas.microsoft.com/office/drawing/2014/main" id="{7D601356-AA1D-48C4-AAF5-EC8EF25673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8120" y="4381923"/>
            <a:ext cx="2857500" cy="10953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yntra signs up Hrithik Roshan, Vijay Deverakonda and Dulquer Salmaan as  its newest brand ambassadors | Business Insider India">
            <a:extLst>
              <a:ext uri="{FF2B5EF4-FFF2-40B4-BE49-F238E27FC236}">
                <a16:creationId xmlns:a16="http://schemas.microsoft.com/office/drawing/2014/main" id="{2E8AF391-AA2B-40E4-A84C-8096437D9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120" y="1365380"/>
            <a:ext cx="3754598" cy="28670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3">
            <a:extLst>
              <a:ext uri="{FF2B5EF4-FFF2-40B4-BE49-F238E27FC236}">
                <a16:creationId xmlns:a16="http://schemas.microsoft.com/office/drawing/2014/main" id="{6E60BD15-68C9-4ED3-B99E-8362E4930C82}"/>
              </a:ext>
            </a:extLst>
          </p:cNvPr>
          <p:cNvSpPr txBox="1">
            <a:spLocks/>
          </p:cNvSpPr>
          <p:nvPr/>
        </p:nvSpPr>
        <p:spPr>
          <a:xfrm>
            <a:off x="7627487" y="5657459"/>
            <a:ext cx="3400177" cy="447029"/>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Online Store Company:</a:t>
            </a:r>
            <a:endParaRPr lang="en-IN" dirty="0"/>
          </a:p>
        </p:txBody>
      </p:sp>
    </p:spTree>
    <p:extLst>
      <p:ext uri="{BB962C8B-B14F-4D97-AF65-F5344CB8AC3E}">
        <p14:creationId xmlns:p14="http://schemas.microsoft.com/office/powerpoint/2010/main" val="915009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5B1146-0BA2-4C50-B3F8-6E2D09D9DDE4}"/>
              </a:ext>
            </a:extLst>
          </p:cNvPr>
          <p:cNvSpPr>
            <a:spLocks noGrp="1"/>
          </p:cNvSpPr>
          <p:nvPr>
            <p:ph type="dt" sz="half" idx="10"/>
          </p:nvPr>
        </p:nvSpPr>
        <p:spPr/>
        <p:txBody>
          <a:bodyPr/>
          <a:lstStyle/>
          <a:p>
            <a:r>
              <a:rPr lang="en-US" dirty="0" err="1"/>
              <a:t>Fliprobo</a:t>
            </a:r>
            <a:endParaRPr lang="en-US" dirty="0"/>
          </a:p>
        </p:txBody>
      </p:sp>
      <p:sp>
        <p:nvSpPr>
          <p:cNvPr id="3" name="Footer Placeholder 2">
            <a:extLst>
              <a:ext uri="{FF2B5EF4-FFF2-40B4-BE49-F238E27FC236}">
                <a16:creationId xmlns:a16="http://schemas.microsoft.com/office/drawing/2014/main" id="{9DF3DA1F-AA06-46B4-8845-B3005154ED10}"/>
              </a:ext>
            </a:extLst>
          </p:cNvPr>
          <p:cNvSpPr>
            <a:spLocks noGrp="1"/>
          </p:cNvSpPr>
          <p:nvPr>
            <p:ph type="ftr" sz="quarter" idx="11"/>
          </p:nvPr>
        </p:nvSpPr>
        <p:spPr/>
        <p:txBody>
          <a:bodyPr/>
          <a:lstStyle/>
          <a:p>
            <a:r>
              <a:rPr lang="en-US" dirty="0"/>
              <a:t>Customer Retention Case Study</a:t>
            </a:r>
          </a:p>
        </p:txBody>
      </p:sp>
      <p:sp>
        <p:nvSpPr>
          <p:cNvPr id="4" name="Slide Number Placeholder 3">
            <a:extLst>
              <a:ext uri="{FF2B5EF4-FFF2-40B4-BE49-F238E27FC236}">
                <a16:creationId xmlns:a16="http://schemas.microsoft.com/office/drawing/2014/main" id="{FF300656-596A-4485-A723-A30A49E366AF}"/>
              </a:ext>
            </a:extLst>
          </p:cNvPr>
          <p:cNvSpPr>
            <a:spLocks noGrp="1"/>
          </p:cNvSpPr>
          <p:nvPr>
            <p:ph type="sldNum" sz="quarter" idx="12"/>
          </p:nvPr>
        </p:nvSpPr>
        <p:spPr/>
        <p:txBody>
          <a:bodyPr/>
          <a:lstStyle/>
          <a:p>
            <a:fld id="{58FB4751-880F-D840-AAA9-3A15815CC996}" type="slidenum">
              <a:rPr lang="en-US" smtClean="0"/>
              <a:t>24</a:t>
            </a:fld>
            <a:endParaRPr lang="en-US" dirty="0"/>
          </a:p>
        </p:txBody>
      </p:sp>
      <p:sp>
        <p:nvSpPr>
          <p:cNvPr id="8" name="Content Placeholder 2">
            <a:extLst>
              <a:ext uri="{FF2B5EF4-FFF2-40B4-BE49-F238E27FC236}">
                <a16:creationId xmlns:a16="http://schemas.microsoft.com/office/drawing/2014/main" id="{2459585C-1701-445B-95D0-88897480E385}"/>
              </a:ext>
            </a:extLst>
          </p:cNvPr>
          <p:cNvSpPr txBox="1">
            <a:spLocks/>
          </p:cNvSpPr>
          <p:nvPr/>
        </p:nvSpPr>
        <p:spPr>
          <a:xfrm>
            <a:off x="207560" y="1143000"/>
            <a:ext cx="6684730" cy="50101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spcBef>
                <a:spcPts val="0"/>
              </a:spcBef>
              <a:buNone/>
            </a:pPr>
            <a:r>
              <a:rPr lang="en-US" sz="2000" b="1" dirty="0"/>
              <a:t>To be improved:</a:t>
            </a:r>
          </a:p>
          <a:p>
            <a:pPr algn="just">
              <a:lnSpc>
                <a:spcPct val="100000"/>
              </a:lnSpc>
              <a:spcBef>
                <a:spcPts val="0"/>
              </a:spcBef>
            </a:pPr>
            <a:r>
              <a:rPr lang="en-US" sz="2000" dirty="0"/>
              <a:t>Reduce the delivery time of the products during promotions.</a:t>
            </a:r>
          </a:p>
          <a:p>
            <a:pPr algn="just">
              <a:lnSpc>
                <a:spcPct val="100000"/>
              </a:lnSpc>
              <a:spcBef>
                <a:spcPts val="0"/>
              </a:spcBef>
            </a:pPr>
            <a:r>
              <a:rPr lang="en-US" sz="2000" dirty="0"/>
              <a:t>Try to give the price early during promotion.</a:t>
            </a:r>
          </a:p>
          <a:p>
            <a:pPr algn="just">
              <a:lnSpc>
                <a:spcPct val="100000"/>
              </a:lnSpc>
              <a:spcBef>
                <a:spcPts val="0"/>
              </a:spcBef>
            </a:pPr>
            <a:r>
              <a:rPr lang="en-US" sz="2000" dirty="0"/>
              <a:t>During promotions, try to give a disturbance free shopping experience to customers.</a:t>
            </a:r>
          </a:p>
          <a:p>
            <a:pPr algn="just">
              <a:lnSpc>
                <a:spcPct val="100000"/>
              </a:lnSpc>
              <a:spcBef>
                <a:spcPts val="0"/>
              </a:spcBef>
            </a:pPr>
            <a:r>
              <a:rPr lang="en-US" sz="2000" dirty="0"/>
              <a:t>Late declaration of price and discounts.</a:t>
            </a:r>
          </a:p>
          <a:p>
            <a:pPr algn="just">
              <a:lnSpc>
                <a:spcPct val="100000"/>
              </a:lnSpc>
              <a:spcBef>
                <a:spcPts val="0"/>
              </a:spcBef>
            </a:pPr>
            <a:r>
              <a:rPr lang="en-US" sz="2000" dirty="0"/>
              <a:t>Frequent disturbance is occurring while moving from one page to another.</a:t>
            </a:r>
            <a:br>
              <a:rPr lang="en-US" sz="2000" dirty="0"/>
            </a:br>
            <a:endParaRPr lang="en-US" sz="2000" dirty="0"/>
          </a:p>
          <a:p>
            <a:pPr marL="0" indent="0" algn="just">
              <a:lnSpc>
                <a:spcPct val="100000"/>
              </a:lnSpc>
              <a:spcBef>
                <a:spcPts val="0"/>
              </a:spcBef>
              <a:buFont typeface="Arial" panose="020B0604020202020204" pitchFamily="34" charset="0"/>
              <a:buNone/>
            </a:pPr>
            <a:r>
              <a:rPr lang="en-US" sz="2000" b="1" dirty="0"/>
              <a:t>Positive feedback summary:</a:t>
            </a:r>
          </a:p>
          <a:p>
            <a:pPr algn="just">
              <a:lnSpc>
                <a:spcPct val="100000"/>
              </a:lnSpc>
              <a:spcBef>
                <a:spcPts val="0"/>
              </a:spcBef>
            </a:pPr>
            <a:r>
              <a:rPr lang="en-US" sz="2000" dirty="0"/>
              <a:t>Convenient to use and a good website.</a:t>
            </a:r>
          </a:p>
          <a:p>
            <a:pPr algn="just">
              <a:lnSpc>
                <a:spcPct val="100000"/>
              </a:lnSpc>
              <a:spcBef>
                <a:spcPts val="0"/>
              </a:spcBef>
            </a:pPr>
            <a:r>
              <a:rPr lang="en-US" sz="2000" dirty="0"/>
              <a:t>Quickness to complete a purchase.</a:t>
            </a:r>
          </a:p>
          <a:p>
            <a:pPr algn="just">
              <a:lnSpc>
                <a:spcPct val="100000"/>
              </a:lnSpc>
              <a:spcBef>
                <a:spcPts val="0"/>
              </a:spcBef>
            </a:pPr>
            <a:r>
              <a:rPr lang="en-US" sz="2000" dirty="0"/>
              <a:t>About 64% of the customers feel that either web or app is reliable.</a:t>
            </a:r>
          </a:p>
          <a:p>
            <a:pPr algn="just">
              <a:lnSpc>
                <a:spcPct val="100000"/>
              </a:lnSpc>
              <a:spcBef>
                <a:spcPts val="0"/>
              </a:spcBef>
            </a:pPr>
            <a:r>
              <a:rPr lang="en-US" sz="2000" dirty="0"/>
              <a:t>Around 20% of the customers believe that Paytm has a wild variety of products on offer.</a:t>
            </a:r>
            <a:endParaRPr lang="en-IN" sz="2000" dirty="0"/>
          </a:p>
        </p:txBody>
      </p:sp>
      <p:sp>
        <p:nvSpPr>
          <p:cNvPr id="9" name="Text Placeholder 3">
            <a:extLst>
              <a:ext uri="{FF2B5EF4-FFF2-40B4-BE49-F238E27FC236}">
                <a16:creationId xmlns:a16="http://schemas.microsoft.com/office/drawing/2014/main" id="{22107865-1243-49CA-83C1-6FD3A674D277}"/>
              </a:ext>
            </a:extLst>
          </p:cNvPr>
          <p:cNvSpPr txBox="1">
            <a:spLocks/>
          </p:cNvSpPr>
          <p:nvPr/>
        </p:nvSpPr>
        <p:spPr>
          <a:xfrm>
            <a:off x="7749788" y="5498416"/>
            <a:ext cx="3400177" cy="2997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Online Store Company:</a:t>
            </a:r>
            <a:endParaRPr lang="en-IN" sz="1600" dirty="0"/>
          </a:p>
        </p:txBody>
      </p:sp>
      <p:pic>
        <p:nvPicPr>
          <p:cNvPr id="10" name="Picture 9">
            <a:extLst>
              <a:ext uri="{FF2B5EF4-FFF2-40B4-BE49-F238E27FC236}">
                <a16:creationId xmlns:a16="http://schemas.microsoft.com/office/drawing/2014/main" id="{13B1861D-C3C2-46AC-B18E-4BEADECE80CD}"/>
              </a:ext>
            </a:extLst>
          </p:cNvPr>
          <p:cNvPicPr>
            <a:picLocks noChangeAspect="1"/>
          </p:cNvPicPr>
          <p:nvPr/>
        </p:nvPicPr>
        <p:blipFill>
          <a:blip r:embed="rId2"/>
          <a:stretch>
            <a:fillRect/>
          </a:stretch>
        </p:blipFill>
        <p:spPr>
          <a:xfrm>
            <a:off x="7818119" y="4144190"/>
            <a:ext cx="3438144" cy="1042568"/>
          </a:xfrm>
          <a:prstGeom prst="rect">
            <a:avLst/>
          </a:prstGeom>
        </p:spPr>
      </p:pic>
      <p:sp>
        <p:nvSpPr>
          <p:cNvPr id="11" name="Title 1">
            <a:extLst>
              <a:ext uri="{FF2B5EF4-FFF2-40B4-BE49-F238E27FC236}">
                <a16:creationId xmlns:a16="http://schemas.microsoft.com/office/drawing/2014/main" id="{ADF898E4-B865-46BB-B69E-6E20DF17EE8C}"/>
              </a:ext>
            </a:extLst>
          </p:cNvPr>
          <p:cNvSpPr txBox="1">
            <a:spLocks/>
          </p:cNvSpPr>
          <p:nvPr/>
        </p:nvSpPr>
        <p:spPr>
          <a:xfrm>
            <a:off x="365760" y="348986"/>
            <a:ext cx="5640388" cy="6538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kern="1200">
                <a:solidFill>
                  <a:schemeClr val="accent1"/>
                </a:solidFill>
                <a:latin typeface="+mj-lt"/>
                <a:ea typeface="+mj-ea"/>
                <a:cs typeface="+mj-cs"/>
              </a:defRPr>
            </a:lvl1pPr>
          </a:lstStyle>
          <a:p>
            <a:r>
              <a:rPr lang="en-IN" dirty="0">
                <a:solidFill>
                  <a:srgbClr val="FF0000"/>
                </a:solidFill>
              </a:rPr>
              <a:t>Paytm.com</a:t>
            </a:r>
          </a:p>
        </p:txBody>
      </p:sp>
      <p:pic>
        <p:nvPicPr>
          <p:cNvPr id="4102" name="Picture 6" descr="What is Paytm Wallet and How to Use it | Paytm Blog">
            <a:extLst>
              <a:ext uri="{FF2B5EF4-FFF2-40B4-BE49-F238E27FC236}">
                <a16:creationId xmlns:a16="http://schemas.microsoft.com/office/drawing/2014/main" id="{4D92C0F7-B46B-4B23-8316-EE13F9FDF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119" y="1708457"/>
            <a:ext cx="3507105" cy="2301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8404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a:extLst>
              <a:ext uri="{FF2B5EF4-FFF2-40B4-BE49-F238E27FC236}">
                <a16:creationId xmlns:a16="http://schemas.microsoft.com/office/drawing/2014/main" id="{4DB27528-3F04-4108-9F63-22BE2706A253}"/>
              </a:ext>
            </a:extLst>
          </p:cNvPr>
          <p:cNvSpPr>
            <a:spLocks noGrp="1"/>
          </p:cNvSpPr>
          <p:nvPr>
            <p:ph type="dt" sz="half" idx="10"/>
          </p:nvPr>
        </p:nvSpPr>
        <p:spPr/>
        <p:txBody>
          <a:bodyPr/>
          <a:lstStyle/>
          <a:p>
            <a:r>
              <a:rPr lang="en-US" dirty="0" err="1"/>
              <a:t>Fliprobo</a:t>
            </a:r>
            <a:endParaRPr lang="en-US" dirty="0"/>
          </a:p>
        </p:txBody>
      </p:sp>
      <p:sp>
        <p:nvSpPr>
          <p:cNvPr id="7" name="Footer Placeholder 6">
            <a:extLst>
              <a:ext uri="{FF2B5EF4-FFF2-40B4-BE49-F238E27FC236}">
                <a16:creationId xmlns:a16="http://schemas.microsoft.com/office/drawing/2014/main" id="{2EE7B156-7227-4EC3-AC93-EDEE5A04DD6C}"/>
              </a:ext>
            </a:extLst>
          </p:cNvPr>
          <p:cNvSpPr>
            <a:spLocks noGrp="1"/>
          </p:cNvSpPr>
          <p:nvPr>
            <p:ph type="ftr" sz="quarter" idx="11"/>
          </p:nvPr>
        </p:nvSpPr>
        <p:spPr/>
        <p:txBody>
          <a:bodyPr/>
          <a:lstStyle/>
          <a:p>
            <a:r>
              <a:rPr lang="en-US" dirty="0"/>
              <a:t>Customer Retention Case Study</a:t>
            </a:r>
          </a:p>
        </p:txBody>
      </p:sp>
      <p:sp>
        <p:nvSpPr>
          <p:cNvPr id="8" name="Slide Number Placeholder 7">
            <a:extLst>
              <a:ext uri="{FF2B5EF4-FFF2-40B4-BE49-F238E27FC236}">
                <a16:creationId xmlns:a16="http://schemas.microsoft.com/office/drawing/2014/main" id="{DC929B83-0415-494A-A228-DD99E7FF35CA}"/>
              </a:ext>
            </a:extLst>
          </p:cNvPr>
          <p:cNvSpPr>
            <a:spLocks noGrp="1"/>
          </p:cNvSpPr>
          <p:nvPr>
            <p:ph type="sldNum" sz="quarter" idx="12"/>
          </p:nvPr>
        </p:nvSpPr>
        <p:spPr/>
        <p:txBody>
          <a:bodyPr/>
          <a:lstStyle/>
          <a:p>
            <a:fld id="{58FB4751-880F-D840-AAA9-3A15815CC996}" type="slidenum">
              <a:rPr lang="en-US" smtClean="0"/>
              <a:pPr/>
              <a:t>25</a:t>
            </a:fld>
            <a:endParaRPr lang="en-US" dirty="0"/>
          </a:p>
        </p:txBody>
      </p:sp>
      <p:sp>
        <p:nvSpPr>
          <p:cNvPr id="9" name="Title 8">
            <a:extLst>
              <a:ext uri="{FF2B5EF4-FFF2-40B4-BE49-F238E27FC236}">
                <a16:creationId xmlns:a16="http://schemas.microsoft.com/office/drawing/2014/main" id="{7786796B-9ECE-4AF0-8043-2489D3964122}"/>
              </a:ext>
            </a:extLst>
          </p:cNvPr>
          <p:cNvSpPr>
            <a:spLocks noGrp="1"/>
          </p:cNvSpPr>
          <p:nvPr>
            <p:ph type="title"/>
          </p:nvPr>
        </p:nvSpPr>
        <p:spPr>
          <a:xfrm>
            <a:off x="365760" y="313563"/>
            <a:ext cx="10515600" cy="676656"/>
          </a:xfrm>
        </p:spPr>
        <p:txBody>
          <a:bodyPr>
            <a:normAutofit fontScale="90000"/>
          </a:bodyPr>
          <a:lstStyle/>
          <a:p>
            <a:r>
              <a:rPr lang="en-US" dirty="0">
                <a:solidFill>
                  <a:srgbClr val="FF0000"/>
                </a:solidFill>
              </a:rPr>
              <a:t>Snapdeal.com</a:t>
            </a:r>
          </a:p>
        </p:txBody>
      </p:sp>
      <p:sp>
        <p:nvSpPr>
          <p:cNvPr id="12" name="Content Placeholder 2">
            <a:extLst>
              <a:ext uri="{FF2B5EF4-FFF2-40B4-BE49-F238E27FC236}">
                <a16:creationId xmlns:a16="http://schemas.microsoft.com/office/drawing/2014/main" id="{BF93CA5A-A830-4446-882D-CD9343D5F8B5}"/>
              </a:ext>
            </a:extLst>
          </p:cNvPr>
          <p:cNvSpPr txBox="1">
            <a:spLocks/>
          </p:cNvSpPr>
          <p:nvPr/>
        </p:nvSpPr>
        <p:spPr>
          <a:xfrm>
            <a:off x="209549" y="1292669"/>
            <a:ext cx="6200775" cy="4572000"/>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000" b="0" kern="1200" cap="all" baseline="0">
                <a:solidFill>
                  <a:schemeClr val="accent1"/>
                </a:solidFill>
                <a:latin typeface="Gill Sans Nova" panose="020B0602020104020203"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just">
              <a:lnSpc>
                <a:spcPct val="120000"/>
              </a:lnSpc>
              <a:spcBef>
                <a:spcPts val="0"/>
              </a:spcBef>
            </a:pPr>
            <a:r>
              <a:rPr lang="en-US" sz="1800" b="1" cap="none" dirty="0">
                <a:solidFill>
                  <a:srgbClr val="FF0000"/>
                </a:solidFill>
              </a:rPr>
              <a:t>To be improved:</a:t>
            </a:r>
          </a:p>
          <a:p>
            <a:pPr marL="285750" indent="-285750" algn="just">
              <a:lnSpc>
                <a:spcPct val="120000"/>
              </a:lnSpc>
              <a:spcBef>
                <a:spcPts val="0"/>
              </a:spcBef>
              <a:buFont typeface="Arial" panose="020B0604020202020204" pitchFamily="34" charset="0"/>
              <a:buChar char="•"/>
            </a:pPr>
            <a:r>
              <a:rPr lang="en-US" sz="1800" cap="none" dirty="0">
                <a:solidFill>
                  <a:srgbClr val="FF0000"/>
                </a:solidFill>
              </a:rPr>
              <a:t>Reduce the delivery time of the products during promotions.</a:t>
            </a:r>
          </a:p>
          <a:p>
            <a:pPr marL="285750" indent="-285750" algn="just">
              <a:lnSpc>
                <a:spcPct val="120000"/>
              </a:lnSpc>
              <a:spcBef>
                <a:spcPts val="0"/>
              </a:spcBef>
              <a:buFont typeface="Arial" panose="020B0604020202020204" pitchFamily="34" charset="0"/>
              <a:buChar char="•"/>
            </a:pPr>
            <a:r>
              <a:rPr lang="en-US" sz="1800" cap="none" dirty="0">
                <a:solidFill>
                  <a:srgbClr val="FF0000"/>
                </a:solidFill>
              </a:rPr>
              <a:t>Try to give the price early during promotion.</a:t>
            </a:r>
          </a:p>
          <a:p>
            <a:pPr marL="285750" indent="-285750" algn="just">
              <a:lnSpc>
                <a:spcPct val="120000"/>
              </a:lnSpc>
              <a:spcBef>
                <a:spcPts val="0"/>
              </a:spcBef>
              <a:buFont typeface="Arial" panose="020B0604020202020204" pitchFamily="34" charset="0"/>
              <a:buChar char="•"/>
            </a:pPr>
            <a:r>
              <a:rPr lang="en-US" sz="1800" cap="none" dirty="0">
                <a:solidFill>
                  <a:srgbClr val="FF0000"/>
                </a:solidFill>
              </a:rPr>
              <a:t>During promotions, try to give a disturbance free shopping experience to customers.</a:t>
            </a:r>
          </a:p>
          <a:p>
            <a:pPr marL="285750" indent="-285750" algn="just">
              <a:lnSpc>
                <a:spcPct val="120000"/>
              </a:lnSpc>
              <a:spcBef>
                <a:spcPts val="0"/>
              </a:spcBef>
              <a:buFont typeface="Arial" panose="020B0604020202020204" pitchFamily="34" charset="0"/>
              <a:buChar char="•"/>
            </a:pPr>
            <a:r>
              <a:rPr lang="en-US" sz="1800" cap="none" dirty="0">
                <a:solidFill>
                  <a:srgbClr val="FF0000"/>
                </a:solidFill>
              </a:rPr>
              <a:t>Late declaration of price and discounts.</a:t>
            </a:r>
          </a:p>
          <a:p>
            <a:pPr marL="285750" indent="-285750" algn="just">
              <a:lnSpc>
                <a:spcPct val="120000"/>
              </a:lnSpc>
              <a:spcBef>
                <a:spcPts val="0"/>
              </a:spcBef>
              <a:buFont typeface="Arial" panose="020B0604020202020204" pitchFamily="34" charset="0"/>
              <a:buChar char="•"/>
            </a:pPr>
            <a:r>
              <a:rPr lang="en-US" sz="1800" cap="none" dirty="0">
                <a:solidFill>
                  <a:srgbClr val="FF0000"/>
                </a:solidFill>
              </a:rPr>
              <a:t>No one has expressed to recommend </a:t>
            </a:r>
            <a:r>
              <a:rPr lang="en-US" sz="1800" cap="none" dirty="0" err="1">
                <a:solidFill>
                  <a:srgbClr val="FF0000"/>
                </a:solidFill>
              </a:rPr>
              <a:t>snapdeal</a:t>
            </a:r>
            <a:r>
              <a:rPr lang="en-US" sz="1800" cap="none" dirty="0">
                <a:solidFill>
                  <a:srgbClr val="FF0000"/>
                </a:solidFill>
              </a:rPr>
              <a:t> to a contact as it has the most negative feedbacks among all other websites.</a:t>
            </a:r>
            <a:br>
              <a:rPr lang="en-US" sz="1800" cap="none" dirty="0">
                <a:solidFill>
                  <a:srgbClr val="FF0000"/>
                </a:solidFill>
              </a:rPr>
            </a:br>
            <a:endParaRPr lang="en-US" sz="1800" cap="none" dirty="0">
              <a:solidFill>
                <a:srgbClr val="FF0000"/>
              </a:solidFill>
            </a:endParaRPr>
          </a:p>
          <a:p>
            <a:pPr algn="just">
              <a:lnSpc>
                <a:spcPct val="120000"/>
              </a:lnSpc>
              <a:spcBef>
                <a:spcPts val="0"/>
              </a:spcBef>
            </a:pPr>
            <a:r>
              <a:rPr lang="en-US" sz="1800" b="1" cap="none" dirty="0">
                <a:solidFill>
                  <a:srgbClr val="FF0000"/>
                </a:solidFill>
              </a:rPr>
              <a:t>Positive feedback summary:</a:t>
            </a:r>
          </a:p>
          <a:p>
            <a:pPr marL="285750" indent="-285750" algn="just">
              <a:lnSpc>
                <a:spcPct val="120000"/>
              </a:lnSpc>
              <a:spcBef>
                <a:spcPts val="0"/>
              </a:spcBef>
              <a:buFont typeface="Arial" panose="020B0604020202020204" pitchFamily="34" charset="0"/>
              <a:buChar char="•"/>
            </a:pPr>
            <a:r>
              <a:rPr lang="en-US" sz="1800" cap="none" dirty="0">
                <a:solidFill>
                  <a:srgbClr val="FF0000"/>
                </a:solidFill>
              </a:rPr>
              <a:t>Convenient to use.</a:t>
            </a:r>
          </a:p>
          <a:p>
            <a:pPr marL="285750" indent="-285750" algn="just">
              <a:lnSpc>
                <a:spcPct val="120000"/>
              </a:lnSpc>
              <a:spcBef>
                <a:spcPts val="0"/>
              </a:spcBef>
              <a:buFont typeface="Arial" panose="020B0604020202020204" pitchFamily="34" charset="0"/>
              <a:buChar char="•"/>
            </a:pPr>
            <a:r>
              <a:rPr lang="en-US" sz="1800" cap="none" dirty="0">
                <a:solidFill>
                  <a:srgbClr val="FF0000"/>
                </a:solidFill>
              </a:rPr>
              <a:t>54% of the customers are happy about the availability of financial information security</a:t>
            </a:r>
            <a:r>
              <a:rPr lang="en-US" sz="1800" dirty="0">
                <a:solidFill>
                  <a:srgbClr val="FF0000"/>
                </a:solidFill>
              </a:rPr>
              <a:t>.</a:t>
            </a:r>
            <a:endParaRPr lang="en-IN" sz="1800" dirty="0">
              <a:solidFill>
                <a:srgbClr val="FF0000"/>
              </a:solidFill>
            </a:endParaRPr>
          </a:p>
        </p:txBody>
      </p:sp>
      <p:sp>
        <p:nvSpPr>
          <p:cNvPr id="13" name="Text Placeholder 3">
            <a:extLst>
              <a:ext uri="{FF2B5EF4-FFF2-40B4-BE49-F238E27FC236}">
                <a16:creationId xmlns:a16="http://schemas.microsoft.com/office/drawing/2014/main" id="{FA05E46F-F328-457C-910C-310855FDFAF8}"/>
              </a:ext>
            </a:extLst>
          </p:cNvPr>
          <p:cNvSpPr txBox="1">
            <a:spLocks/>
          </p:cNvSpPr>
          <p:nvPr/>
        </p:nvSpPr>
        <p:spPr>
          <a:xfrm>
            <a:off x="7350990" y="5433054"/>
            <a:ext cx="3400177" cy="447029"/>
          </a:xfrm>
          <a:prstGeom prst="rect">
            <a:avLst/>
          </a:prstGeom>
        </p:spPr>
        <p:txBody>
          <a:bodyPr vert="horz" lIns="91440" tIns="45720" rIns="91440" bIns="45720" rtlCol="0">
            <a:normAutofit/>
          </a:bodyPr>
          <a:lstStyle>
            <a:lvl1pPr marL="283464" indent="-283464" algn="l" defTabSz="914400" rtl="0" eaLnBrk="1" latinLnBrk="0" hangingPunct="1">
              <a:lnSpc>
                <a:spcPct val="100000"/>
              </a:lnSpc>
              <a:spcBef>
                <a:spcPts val="0"/>
              </a:spcBef>
              <a:buFont typeface="Courier New" panose="02070309020205020404" pitchFamily="49" charset="0"/>
              <a:buChar char="o"/>
              <a:defRPr sz="1800" kern="1200">
                <a:solidFill>
                  <a:schemeClr val="accent1"/>
                </a:solidFill>
                <a:latin typeface="+mn-lt"/>
                <a:ea typeface="+mn-ea"/>
                <a:cs typeface="+mn-cs"/>
              </a:defRPr>
            </a:lvl1pPr>
            <a:lvl2pPr marL="685800" indent="-228600" algn="l" defTabSz="914400" rtl="0" eaLnBrk="1" latinLnBrk="0" hangingPunct="1">
              <a:lnSpc>
                <a:spcPct val="100000"/>
              </a:lnSpc>
              <a:spcBef>
                <a:spcPts val="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00000"/>
              </a:lnSpc>
              <a:spcBef>
                <a:spcPts val="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00000"/>
              </a:lnSpc>
              <a:spcBef>
                <a:spcPts val="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US" dirty="0"/>
              <a:t>Online Store Company:</a:t>
            </a:r>
            <a:endParaRPr lang="en-IN" dirty="0"/>
          </a:p>
        </p:txBody>
      </p:sp>
      <p:pic>
        <p:nvPicPr>
          <p:cNvPr id="14" name="Picture 13">
            <a:extLst>
              <a:ext uri="{FF2B5EF4-FFF2-40B4-BE49-F238E27FC236}">
                <a16:creationId xmlns:a16="http://schemas.microsoft.com/office/drawing/2014/main" id="{C8C85852-02F3-4FBA-853C-73AE0EC07526}"/>
              </a:ext>
            </a:extLst>
          </p:cNvPr>
          <p:cNvPicPr>
            <a:picLocks noChangeAspect="1"/>
          </p:cNvPicPr>
          <p:nvPr/>
        </p:nvPicPr>
        <p:blipFill>
          <a:blip r:embed="rId2"/>
          <a:stretch>
            <a:fillRect/>
          </a:stretch>
        </p:blipFill>
        <p:spPr>
          <a:xfrm>
            <a:off x="7350990" y="4481909"/>
            <a:ext cx="2667000" cy="651076"/>
          </a:xfrm>
          <a:prstGeom prst="rect">
            <a:avLst/>
          </a:prstGeom>
        </p:spPr>
      </p:pic>
      <p:pic>
        <p:nvPicPr>
          <p:cNvPr id="5122" name="Picture 2" descr="Snapdeal waives off penalty on sellers for cancelled, delayed orders amid  lockdown">
            <a:extLst>
              <a:ext uri="{FF2B5EF4-FFF2-40B4-BE49-F238E27FC236}">
                <a16:creationId xmlns:a16="http://schemas.microsoft.com/office/drawing/2014/main" id="{285841D3-3286-4F51-B8BE-B6F13D11F6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990" y="1638248"/>
            <a:ext cx="4158367"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20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0ADE49E-7CC1-6704-5852-FAE992A0EEC4}"/>
              </a:ext>
            </a:extLst>
          </p:cNvPr>
          <p:cNvSpPr>
            <a:spLocks noGrp="1"/>
          </p:cNvSpPr>
          <p:nvPr>
            <p:ph type="body" sz="half" idx="2"/>
          </p:nvPr>
        </p:nvSpPr>
        <p:spPr>
          <a:xfrm>
            <a:off x="252221" y="1499996"/>
            <a:ext cx="5719953" cy="4070729"/>
          </a:xfrm>
        </p:spPr>
        <p:txBody>
          <a:bodyPr>
            <a:normAutofit/>
          </a:bodyPr>
          <a:lstStyle/>
          <a:p>
            <a:pPr marL="457200" indent="-457200">
              <a:buFont typeface="+mj-lt"/>
              <a:buAutoNum type="arabicPeriod"/>
            </a:pPr>
            <a:r>
              <a:rPr lang="en-US" dirty="0"/>
              <a:t>I will need to perform some preprocessing on the data for example using the scaling techniques</a:t>
            </a:r>
          </a:p>
          <a:p>
            <a:pPr marL="457200" indent="-457200">
              <a:buFont typeface="+mj-lt"/>
              <a:buAutoNum type="arabicPeriod"/>
            </a:pPr>
            <a:r>
              <a:rPr lang="en-US" dirty="0"/>
              <a:t>Since I have mostly categorical data present in the dataset I am not going to worry about removing outliers or skewness</a:t>
            </a:r>
          </a:p>
          <a:p>
            <a:pPr marL="457200" indent="-457200">
              <a:buFont typeface="+mj-lt"/>
              <a:buAutoNum type="arabicPeriod"/>
            </a:pPr>
            <a:r>
              <a:rPr lang="en-US" dirty="0"/>
              <a:t>Need to build some unsupervised machine learning models</a:t>
            </a:r>
          </a:p>
          <a:p>
            <a:pPr marL="457200" indent="-457200">
              <a:buFont typeface="+mj-lt"/>
              <a:buAutoNum type="arabicPeriod"/>
            </a:pPr>
            <a:r>
              <a:rPr lang="en-US" dirty="0"/>
              <a:t>Will have to verify the clustering or association algorithm details that can be used on the dataset</a:t>
            </a:r>
          </a:p>
          <a:p>
            <a:pPr marL="457200" indent="-457200">
              <a:buFont typeface="+mj-lt"/>
              <a:buAutoNum type="arabicPeriod"/>
            </a:pPr>
            <a:r>
              <a:rPr lang="en-US" dirty="0"/>
              <a:t>Some algorithms that I intend to work upon are k-means clustering, k-nearest neighbors for unsupervised machine learning, hierarchal clustering, </a:t>
            </a:r>
            <a:r>
              <a:rPr lang="en-US" dirty="0" err="1"/>
              <a:t>apriori</a:t>
            </a:r>
            <a:r>
              <a:rPr lang="en-US" dirty="0"/>
              <a:t> algorithm and neural networks.</a:t>
            </a:r>
            <a:endParaRPr lang="en-IN" dirty="0"/>
          </a:p>
          <a:p>
            <a:endParaRPr lang="en-US" dirty="0"/>
          </a:p>
        </p:txBody>
      </p:sp>
      <p:sp>
        <p:nvSpPr>
          <p:cNvPr id="4" name="Date Placeholder 3">
            <a:extLst>
              <a:ext uri="{FF2B5EF4-FFF2-40B4-BE49-F238E27FC236}">
                <a16:creationId xmlns:a16="http://schemas.microsoft.com/office/drawing/2014/main" id="{90EE3569-F451-360A-870F-C2F3992E9A8C}"/>
              </a:ext>
            </a:extLst>
          </p:cNvPr>
          <p:cNvSpPr>
            <a:spLocks noGrp="1"/>
          </p:cNvSpPr>
          <p:nvPr>
            <p:ph type="dt" sz="half" idx="10"/>
          </p:nvPr>
        </p:nvSpPr>
        <p:spPr>
          <a:xfrm>
            <a:off x="182880" y="6464808"/>
            <a:ext cx="987552" cy="310896"/>
          </a:xfrm>
        </p:spPr>
        <p:txBody>
          <a:bodyPr/>
          <a:lstStyle/>
          <a:p>
            <a:r>
              <a:rPr lang="en-US" dirty="0" err="1"/>
              <a:t>Fliprobo</a:t>
            </a:r>
            <a:endParaRPr lang="en-US" dirty="0"/>
          </a:p>
        </p:txBody>
      </p:sp>
      <p:sp>
        <p:nvSpPr>
          <p:cNvPr id="5" name="Footer Placeholder 4">
            <a:extLst>
              <a:ext uri="{FF2B5EF4-FFF2-40B4-BE49-F238E27FC236}">
                <a16:creationId xmlns:a16="http://schemas.microsoft.com/office/drawing/2014/main" id="{79E5D029-257A-C084-D723-B5E115AFEAF9}"/>
              </a:ext>
            </a:extLst>
          </p:cNvPr>
          <p:cNvSpPr>
            <a:spLocks noGrp="1"/>
          </p:cNvSpPr>
          <p:nvPr>
            <p:ph type="ftr" sz="quarter" idx="11"/>
          </p:nvPr>
        </p:nvSpPr>
        <p:spPr/>
        <p:txBody>
          <a:bodyPr/>
          <a:lstStyle/>
          <a:p>
            <a:r>
              <a:rPr lang="en-US" dirty="0"/>
              <a:t>Customer Retention Case Study</a:t>
            </a:r>
          </a:p>
        </p:txBody>
      </p:sp>
      <p:sp>
        <p:nvSpPr>
          <p:cNvPr id="6" name="Slide Number Placeholder 5">
            <a:extLst>
              <a:ext uri="{FF2B5EF4-FFF2-40B4-BE49-F238E27FC236}">
                <a16:creationId xmlns:a16="http://schemas.microsoft.com/office/drawing/2014/main" id="{18B697A5-63AE-CFF2-701C-13C0448CEBA9}"/>
              </a:ext>
            </a:extLst>
          </p:cNvPr>
          <p:cNvSpPr>
            <a:spLocks noGrp="1"/>
          </p:cNvSpPr>
          <p:nvPr>
            <p:ph type="sldNum" sz="quarter" idx="12"/>
          </p:nvPr>
        </p:nvSpPr>
        <p:spPr/>
        <p:txBody>
          <a:bodyPr/>
          <a:lstStyle/>
          <a:p>
            <a:fld id="{58FB4751-880F-D840-AAA9-3A15815CC996}" type="slidenum">
              <a:rPr lang="en-US" smtClean="0"/>
              <a:t>26</a:t>
            </a:fld>
            <a:endParaRPr lang="en-US" dirty="0"/>
          </a:p>
        </p:txBody>
      </p:sp>
      <p:sp>
        <p:nvSpPr>
          <p:cNvPr id="3" name="Title 2">
            <a:extLst>
              <a:ext uri="{FF2B5EF4-FFF2-40B4-BE49-F238E27FC236}">
                <a16:creationId xmlns:a16="http://schemas.microsoft.com/office/drawing/2014/main" id="{FA7AB109-D696-F27C-BD95-5BEBCF3AC000}"/>
              </a:ext>
            </a:extLst>
          </p:cNvPr>
          <p:cNvSpPr>
            <a:spLocks noGrp="1"/>
          </p:cNvSpPr>
          <p:nvPr>
            <p:ph type="title"/>
          </p:nvPr>
        </p:nvSpPr>
        <p:spPr>
          <a:xfrm>
            <a:off x="166496" y="312981"/>
            <a:ext cx="9144000" cy="676656"/>
          </a:xfrm>
        </p:spPr>
        <p:txBody>
          <a:bodyPr>
            <a:normAutofit fontScale="90000"/>
          </a:bodyPr>
          <a:lstStyle/>
          <a:p>
            <a:r>
              <a:rPr lang="en-US" dirty="0"/>
              <a:t>Future Work</a:t>
            </a:r>
          </a:p>
        </p:txBody>
      </p:sp>
      <p:pic>
        <p:nvPicPr>
          <p:cNvPr id="12" name="Picture Placeholder 11">
            <a:extLst>
              <a:ext uri="{FF2B5EF4-FFF2-40B4-BE49-F238E27FC236}">
                <a16:creationId xmlns:a16="http://schemas.microsoft.com/office/drawing/2014/main" id="{6FC74EAB-65D5-4FC6-9486-ADBBC26AFDA8}"/>
              </a:ext>
            </a:extLst>
          </p:cNvPr>
          <p:cNvPicPr>
            <a:picLocks noGrp="1" noChangeAspect="1"/>
          </p:cNvPicPr>
          <p:nvPr>
            <p:ph type="pic" idx="1"/>
          </p:nvPr>
        </p:nvPicPr>
        <p:blipFill>
          <a:blip r:embed="rId2"/>
          <a:srcRect l="24305" r="24305"/>
          <a:stretch>
            <a:fillRect/>
          </a:stretch>
        </p:blipFill>
        <p:spPr>
          <a:xfrm>
            <a:off x="6537628" y="0"/>
            <a:ext cx="5545736" cy="6063092"/>
          </a:xfrm>
        </p:spPr>
      </p:pic>
    </p:spTree>
    <p:extLst>
      <p:ext uri="{BB962C8B-B14F-4D97-AF65-F5344CB8AC3E}">
        <p14:creationId xmlns:p14="http://schemas.microsoft.com/office/powerpoint/2010/main" val="3418206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6D4E-8B4F-62B8-F551-56379B923E78}"/>
              </a:ext>
            </a:extLst>
          </p:cNvPr>
          <p:cNvSpPr>
            <a:spLocks noGrp="1"/>
          </p:cNvSpPr>
          <p:nvPr>
            <p:ph type="ctrTitle"/>
          </p:nvPr>
        </p:nvSpPr>
        <p:spPr/>
        <p:txBody>
          <a:bodyPr/>
          <a:lstStyle/>
          <a:p>
            <a:r>
              <a:rPr lang="en-US" dirty="0"/>
              <a:t>thank you </a:t>
            </a:r>
          </a:p>
        </p:txBody>
      </p:sp>
    </p:spTree>
    <p:extLst>
      <p:ext uri="{BB962C8B-B14F-4D97-AF65-F5344CB8AC3E}">
        <p14:creationId xmlns:p14="http://schemas.microsoft.com/office/powerpoint/2010/main" val="2577936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p:txBody>
          <a:bodyPr/>
          <a:lstStyle/>
          <a:p>
            <a:r>
              <a:rPr lang="en-US" dirty="0"/>
              <a:t>introduction</a:t>
            </a:r>
          </a:p>
        </p:txBody>
      </p:sp>
      <p:pic>
        <p:nvPicPr>
          <p:cNvPr id="22" name="Picture Placeholder 21" descr="Person in black skirt and white shirt holding some dandelions">
            <a:extLst>
              <a:ext uri="{FF2B5EF4-FFF2-40B4-BE49-F238E27FC236}">
                <a16:creationId xmlns:a16="http://schemas.microsoft.com/office/drawing/2014/main" id="{07415596-3C86-E792-A622-F817DB08D587}"/>
              </a:ext>
            </a:extLst>
          </p:cNvPr>
          <p:cNvPicPr>
            <a:picLocks noGrp="1" noChangeAspect="1"/>
          </p:cNvPicPr>
          <p:nvPr>
            <p:ph type="pic" idx="1"/>
          </p:nvPr>
        </p:nvPicPr>
        <p:blipFill rotWithShape="1">
          <a:blip r:embed="rId2" cstate="screen">
            <a:extLst>
              <a:ext uri="{28A0092B-C50C-407E-A947-70E740481C1C}">
                <a14:useLocalDpi xmlns:a14="http://schemas.microsoft.com/office/drawing/2010/main"/>
              </a:ext>
            </a:extLst>
          </a:blip>
          <a:srcRect t="36367" b="36367"/>
          <a:stretch/>
        </p:blipFill>
        <p:spPr/>
      </p:pic>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576072" y="1380745"/>
            <a:ext cx="5519928" cy="4637656"/>
          </a:xfrm>
        </p:spPr>
        <p:txBody>
          <a:bodyPr>
            <a:normAutofit lnSpcReduction="10000"/>
          </a:bodyPr>
          <a:lstStyle/>
          <a:p>
            <a:pPr algn="just"/>
            <a:r>
              <a:rPr lang="en-US" b="1" dirty="0"/>
              <a:t>What is Customer Retention ?</a:t>
            </a:r>
          </a:p>
          <a:p>
            <a:pPr algn="just"/>
            <a:endParaRPr lang="en-US" dirty="0"/>
          </a:p>
          <a:p>
            <a:pPr algn="just"/>
            <a:r>
              <a:rPr lang="en-US" sz="1800" dirty="0">
                <a:ea typeface="+mn-lt"/>
                <a:cs typeface="+mn-lt"/>
              </a:rPr>
              <a:t>Simply put, customer retention rate is the ability of a company  to retain its customers over a given period of time. </a:t>
            </a:r>
          </a:p>
          <a:p>
            <a:pPr algn="just"/>
            <a:endParaRPr lang="en-US" sz="1800" dirty="0">
              <a:ea typeface="+mn-lt"/>
              <a:cs typeface="+mn-lt"/>
            </a:endParaRPr>
          </a:p>
          <a:p>
            <a:pPr algn="just"/>
            <a:r>
              <a:rPr lang="en-US" sz="1800" dirty="0">
                <a:ea typeface="+mn-lt"/>
                <a:cs typeface="+mn-lt"/>
              </a:rPr>
              <a:t>It is important because it not only looks at  how good a company is at acquiring new customers but also  how good they are at keeping those customers. While you  may have the best acquisition process in the business, if your  retention is terrible then it’s all worthless.</a:t>
            </a:r>
          </a:p>
          <a:p>
            <a:pPr algn="just"/>
            <a:endParaRPr lang="en-US" dirty="0">
              <a:ea typeface="+mn-lt"/>
              <a:cs typeface="+mn-lt"/>
            </a:endParaRPr>
          </a:p>
          <a:p>
            <a:pPr algn="just"/>
            <a:r>
              <a:rPr lang="en-US" dirty="0"/>
              <a:t>In other words customer retention means – </a:t>
            </a:r>
            <a:r>
              <a:rPr lang="en-US" b="1" dirty="0"/>
              <a:t>“To maintain the existing customers”</a:t>
            </a:r>
          </a:p>
          <a:p>
            <a:pPr algn="just"/>
            <a:endParaRPr lang="en-US" b="1" dirty="0"/>
          </a:p>
          <a:p>
            <a:pPr algn="just"/>
            <a:r>
              <a:rPr lang="en-US" dirty="0"/>
              <a:t>This happens only if there exists a positive relation between the company and the customer.</a:t>
            </a:r>
          </a:p>
          <a:p>
            <a:endParaRPr lang="en-US" dirty="0">
              <a:ea typeface="+mn-lt"/>
              <a:cs typeface="+mn-lt"/>
            </a:endParaRPr>
          </a:p>
          <a:p>
            <a:endParaRPr lang="en-US" dirty="0"/>
          </a:p>
        </p:txBody>
      </p:sp>
      <p:sp>
        <p:nvSpPr>
          <p:cNvPr id="2" name="Date Placeholder 1">
            <a:extLst>
              <a:ext uri="{FF2B5EF4-FFF2-40B4-BE49-F238E27FC236}">
                <a16:creationId xmlns:a16="http://schemas.microsoft.com/office/drawing/2014/main" id="{DA884D8B-635B-7402-1437-04A104C24B54}"/>
              </a:ext>
            </a:extLst>
          </p:cNvPr>
          <p:cNvSpPr>
            <a:spLocks noGrp="1"/>
          </p:cNvSpPr>
          <p:nvPr>
            <p:ph type="dt" sz="half" idx="10"/>
          </p:nvPr>
        </p:nvSpPr>
        <p:spPr/>
        <p:txBody>
          <a:bodyPr/>
          <a:lstStyle/>
          <a:p>
            <a:r>
              <a:rPr lang="en-US" dirty="0" err="1"/>
              <a:t>Fliprobo</a:t>
            </a:r>
            <a:endParaRPr lang="en-US" dirty="0"/>
          </a:p>
        </p:txBody>
      </p:sp>
      <p:sp>
        <p:nvSpPr>
          <p:cNvPr id="3" name="Footer Placeholder 2">
            <a:extLst>
              <a:ext uri="{FF2B5EF4-FFF2-40B4-BE49-F238E27FC236}">
                <a16:creationId xmlns:a16="http://schemas.microsoft.com/office/drawing/2014/main" id="{FAD9BE9C-B5EA-5DA0-9156-6E05D3882992}"/>
              </a:ext>
            </a:extLst>
          </p:cNvPr>
          <p:cNvSpPr>
            <a:spLocks noGrp="1"/>
          </p:cNvSpPr>
          <p:nvPr>
            <p:ph type="ftr" sz="quarter" idx="11"/>
          </p:nvPr>
        </p:nvSpPr>
        <p:spPr/>
        <p:txBody>
          <a:bodyPr/>
          <a:lstStyle/>
          <a:p>
            <a:r>
              <a:rPr lang="en-US" dirty="0"/>
              <a:t>Customer </a:t>
            </a:r>
            <a:r>
              <a:rPr lang="en-US" dirty="0" err="1"/>
              <a:t>Retension</a:t>
            </a:r>
            <a:r>
              <a:rPr lang="en-US" dirty="0"/>
              <a:t> Case Study</a:t>
            </a:r>
          </a:p>
        </p:txBody>
      </p:sp>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p:txBody>
          <a:bodyPr/>
          <a:lstStyle/>
          <a:p>
            <a:fld id="{58FB4751-880F-D840-AAA9-3A15815CC996}" type="slidenum">
              <a:rPr lang="en-US" smtClean="0"/>
              <a:pPr/>
              <a:t>3</a:t>
            </a:fld>
            <a:endParaRPr lang="en-US" dirty="0"/>
          </a:p>
        </p:txBody>
      </p:sp>
    </p:spTree>
    <p:extLst>
      <p:ext uri="{BB962C8B-B14F-4D97-AF65-F5344CB8AC3E}">
        <p14:creationId xmlns:p14="http://schemas.microsoft.com/office/powerpoint/2010/main" val="3435077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7D1C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CA2C69-2F15-41EF-9B66-FDD3C3913625}"/>
              </a:ext>
            </a:extLst>
          </p:cNvPr>
          <p:cNvSpPr txBox="1"/>
          <p:nvPr/>
        </p:nvSpPr>
        <p:spPr>
          <a:xfrm>
            <a:off x="165847" y="204517"/>
            <a:ext cx="10587318" cy="2769989"/>
          </a:xfrm>
          <a:prstGeom prst="rect">
            <a:avLst/>
          </a:prstGeom>
          <a:noFill/>
        </p:spPr>
        <p:txBody>
          <a:bodyPr wrap="square">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600" b="1" i="0" u="none" strike="noStrike" kern="1200" cap="none" spc="0" normalizeH="0" baseline="0" noProof="0" dirty="0">
                <a:ln>
                  <a:noFill/>
                </a:ln>
                <a:effectLst/>
                <a:uLnTx/>
                <a:uFillTx/>
                <a:ea typeface="Cambria" panose="02040503050406030204" pitchFamily="18" charset="0"/>
                <a:cs typeface="+mn-cs"/>
              </a:rPr>
              <a:t>What are the benefits of Customer Retention ?</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effectLst/>
              <a:uLnTx/>
              <a:uFillTx/>
              <a:ea typeface="Cambria" panose="02040503050406030204" pitchFamily="18" charset="0"/>
              <a:cs typeface="+mn-cs"/>
            </a:endParaRP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Retained customers tend to buy other services from same company.</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Retained customers are known to be less price/cost sensitive</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The probability of selling to an existing customer is 60-70%</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The probability of selling to new prospect is 5-20%</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Declined migration rates</a:t>
            </a:r>
          </a:p>
          <a:p>
            <a:pPr marL="800100" marR="0" lvl="1" indent="-342900" algn="just"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1" i="0" u="none" strike="noStrike" kern="1200" cap="none" spc="0" normalizeH="0" baseline="0" noProof="0" dirty="0">
                <a:ln>
                  <a:noFill/>
                </a:ln>
                <a:effectLst/>
                <a:uLnTx/>
                <a:uFillTx/>
                <a:ea typeface="Cambria" panose="02040503050406030204" pitchFamily="18" charset="0"/>
                <a:cs typeface="+mn-cs"/>
              </a:rPr>
              <a:t>It’s more expensive to acquire a new customer than to retain an old one</a:t>
            </a:r>
            <a:endParaRPr lang="en-US" b="1" dirty="0"/>
          </a:p>
        </p:txBody>
      </p:sp>
      <p:sp>
        <p:nvSpPr>
          <p:cNvPr id="8" name="TextBox 7">
            <a:extLst>
              <a:ext uri="{FF2B5EF4-FFF2-40B4-BE49-F238E27FC236}">
                <a16:creationId xmlns:a16="http://schemas.microsoft.com/office/drawing/2014/main" id="{8DDD7181-6515-49FD-A9B4-5BAF28047418}"/>
              </a:ext>
            </a:extLst>
          </p:cNvPr>
          <p:cNvSpPr txBox="1"/>
          <p:nvPr/>
        </p:nvSpPr>
        <p:spPr>
          <a:xfrm>
            <a:off x="89647" y="3311349"/>
            <a:ext cx="11261911" cy="2831544"/>
          </a:xfrm>
          <a:prstGeom prst="rect">
            <a:avLst/>
          </a:prstGeom>
          <a:noFill/>
        </p:spPr>
        <p:txBody>
          <a:bodyPr wrap="square">
            <a:spAutoFit/>
          </a:bodyPr>
          <a:lstStyle/>
          <a:p>
            <a:pPr marL="342900" indent="-342900" algn="just">
              <a:buFont typeface="Arial" panose="020B0604020202020204" pitchFamily="34" charset="0"/>
              <a:buChar char="•"/>
              <a:defRPr/>
            </a:pPr>
            <a:r>
              <a:rPr lang="en-US" sz="3600" b="1" dirty="0">
                <a:ea typeface="Cambria" panose="02040503050406030204" pitchFamily="18" charset="0"/>
              </a:rPr>
              <a:t>Tips for Succeeding at Customer Retention</a:t>
            </a:r>
          </a:p>
          <a:p>
            <a:pPr algn="just"/>
            <a:endParaRPr lang="en-US" cap="none" dirty="0">
              <a:solidFill>
                <a:schemeClr val="accent5"/>
              </a:solidFill>
              <a:ea typeface="Cambria" panose="02040503050406030204" pitchFamily="18" charset="0"/>
            </a:endParaRPr>
          </a:p>
          <a:p>
            <a:pPr marL="800100" lvl="1" indent="-342900" algn="just">
              <a:buFont typeface="Wingdings" panose="05000000000000000000" pitchFamily="2" charset="2"/>
              <a:buChar char="ü"/>
            </a:pPr>
            <a:r>
              <a:rPr lang="en-US" sz="2000" b="1" cap="none" dirty="0">
                <a:ea typeface="Cambria" panose="02040503050406030204" pitchFamily="18" charset="0"/>
              </a:rPr>
              <a:t>Find out what customers want &amp; what causes them to stay or leave ?</a:t>
            </a:r>
          </a:p>
          <a:p>
            <a:pPr marL="800100" lvl="1" indent="-342900" algn="just">
              <a:buFont typeface="Wingdings" panose="05000000000000000000" pitchFamily="2" charset="2"/>
              <a:buChar char="ü"/>
            </a:pPr>
            <a:r>
              <a:rPr lang="en-US" sz="2000" b="1" cap="none" dirty="0">
                <a:ea typeface="Cambria" panose="02040503050406030204" pitchFamily="18" charset="0"/>
              </a:rPr>
              <a:t>Proactively collect and promote customer feedback.</a:t>
            </a:r>
          </a:p>
          <a:p>
            <a:pPr marL="800100" lvl="1" indent="-342900" algn="just">
              <a:buFont typeface="Wingdings" panose="05000000000000000000" pitchFamily="2" charset="2"/>
              <a:buChar char="ü"/>
            </a:pPr>
            <a:r>
              <a:rPr lang="en-US" sz="2000" b="1" cap="none" dirty="0">
                <a:ea typeface="Cambria" panose="02040503050406030204" pitchFamily="18" charset="0"/>
              </a:rPr>
              <a:t>Analyze customer feedback to gain valuable insights and ensure the right people hear it.</a:t>
            </a:r>
          </a:p>
          <a:p>
            <a:pPr marL="800100" lvl="1" indent="-342900" algn="just">
              <a:buFont typeface="Wingdings" panose="05000000000000000000" pitchFamily="2" charset="2"/>
              <a:buChar char="ü"/>
            </a:pPr>
            <a:r>
              <a:rPr lang="en-US" sz="2000" b="1" cap="none" dirty="0">
                <a:ea typeface="Cambria" panose="02040503050406030204" pitchFamily="18" charset="0"/>
              </a:rPr>
              <a:t>Take action and Measure the results </a:t>
            </a:r>
          </a:p>
          <a:p>
            <a:pPr marL="800100" lvl="1" indent="-342900" algn="just">
              <a:buFont typeface="Wingdings" panose="05000000000000000000" pitchFamily="2" charset="2"/>
              <a:buChar char="ü"/>
            </a:pPr>
            <a:r>
              <a:rPr lang="en-US" sz="2000" b="1" cap="none" dirty="0">
                <a:ea typeface="Cambria" panose="02040503050406030204" pitchFamily="18" charset="0"/>
              </a:rPr>
              <a:t>Actively measure and monitor your customers’ loyalty and engagement</a:t>
            </a:r>
          </a:p>
          <a:p>
            <a:pPr marL="800100" lvl="1" indent="-342900" algn="just">
              <a:buFont typeface="Wingdings" panose="05000000000000000000" pitchFamily="2" charset="2"/>
              <a:buChar char="ü"/>
            </a:pPr>
            <a:r>
              <a:rPr lang="en-US" sz="2000" b="1" cap="none" dirty="0">
                <a:ea typeface="Cambria" panose="02040503050406030204" pitchFamily="18" charset="0"/>
              </a:rPr>
              <a:t>Keep asking, listening analyzing and improving</a:t>
            </a:r>
            <a:endParaRPr lang="en-IN" sz="2000" b="1" cap="none" dirty="0">
              <a:ea typeface="Cambria" panose="02040503050406030204" pitchFamily="18" charset="0"/>
            </a:endParaRPr>
          </a:p>
        </p:txBody>
      </p:sp>
    </p:spTree>
    <p:extLst>
      <p:ext uri="{BB962C8B-B14F-4D97-AF65-F5344CB8AC3E}">
        <p14:creationId xmlns:p14="http://schemas.microsoft.com/office/powerpoint/2010/main" val="52000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D1D6FF-1122-B11D-0CE3-E62BA27376FA}"/>
              </a:ext>
            </a:extLst>
          </p:cNvPr>
          <p:cNvSpPr>
            <a:spLocks noGrp="1"/>
          </p:cNvSpPr>
          <p:nvPr>
            <p:ph type="title"/>
          </p:nvPr>
        </p:nvSpPr>
        <p:spPr>
          <a:xfrm>
            <a:off x="365760" y="223593"/>
            <a:ext cx="10515600" cy="676656"/>
          </a:xfrm>
        </p:spPr>
        <p:txBody>
          <a:bodyPr>
            <a:normAutofit fontScale="90000"/>
          </a:bodyPr>
          <a:lstStyle/>
          <a:p>
            <a:r>
              <a:rPr lang="en-US" b="1" dirty="0">
                <a:latin typeface="+mn-lt"/>
              </a:rPr>
              <a:t>Problem Statement</a:t>
            </a:r>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a:lstStyle/>
          <a:p>
            <a:r>
              <a:rPr lang="en-US" dirty="0"/>
              <a:t>Customer Retention Case Study</a:t>
            </a:r>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5</a:t>
            </a:fld>
            <a:endParaRPr lang="en-US" dirty="0"/>
          </a:p>
        </p:txBody>
      </p:sp>
      <p:sp>
        <p:nvSpPr>
          <p:cNvPr id="12" name="TextBox 11">
            <a:extLst>
              <a:ext uri="{FF2B5EF4-FFF2-40B4-BE49-F238E27FC236}">
                <a16:creationId xmlns:a16="http://schemas.microsoft.com/office/drawing/2014/main" id="{1049C70C-80DB-491D-B573-DD851E27377B}"/>
              </a:ext>
            </a:extLst>
          </p:cNvPr>
          <p:cNvSpPr txBox="1"/>
          <p:nvPr/>
        </p:nvSpPr>
        <p:spPr>
          <a:xfrm>
            <a:off x="365760" y="1472549"/>
            <a:ext cx="10451592" cy="4524315"/>
          </a:xfrm>
          <a:prstGeom prst="rect">
            <a:avLst/>
          </a:prstGeom>
          <a:noFill/>
        </p:spPr>
        <p:txBody>
          <a:bodyPr wrap="square">
            <a:spAutoFit/>
          </a:bodyPr>
          <a:lstStyle/>
          <a:p>
            <a:pPr algn="just">
              <a:buFont typeface="Wingdings" panose="05000000000000000000" pitchFamily="2" charset="2"/>
              <a:buChar char="Ø"/>
            </a:pPr>
            <a:r>
              <a:rPr lang="en-US" sz="1800" dirty="0"/>
              <a:t>Customer satisfaction has emerged as one of the most important factors that guarantee the success of online store; it has been posited as a key stimulant of purchase or repurchase intentions and customer loyalty.</a:t>
            </a:r>
          </a:p>
          <a:p>
            <a:pPr algn="just"/>
            <a:endParaRPr lang="en-US" sz="1800" dirty="0"/>
          </a:p>
          <a:p>
            <a:pPr algn="just">
              <a:buFont typeface="Wingdings" panose="05000000000000000000" pitchFamily="2" charset="2"/>
              <a:buChar char="Ø"/>
            </a:pPr>
            <a:r>
              <a:rPr lang="en-US" sz="1800" dirty="0"/>
              <a:t>A comprehensive review of the literature, theories and models have been carried out to propose the models for customer activation and customer retention.</a:t>
            </a:r>
          </a:p>
          <a:p>
            <a:pPr algn="just"/>
            <a:endParaRPr lang="en-US" sz="1800" dirty="0"/>
          </a:p>
          <a:p>
            <a:pPr algn="just">
              <a:buFont typeface="Wingdings" panose="05000000000000000000" pitchFamily="2" charset="2"/>
              <a:buChar char="Ø"/>
            </a:pPr>
            <a:r>
              <a:rPr lang="en-US" sz="1800" dirty="0"/>
              <a:t>Five major factors that contributed to the success of an e-commerce store have been identified as: service quality, system quality, information quality, trust and net benefit.</a:t>
            </a:r>
          </a:p>
          <a:p>
            <a:pPr algn="just"/>
            <a:endParaRPr lang="en-US" sz="1800" dirty="0"/>
          </a:p>
          <a:p>
            <a:pPr algn="just">
              <a:buFont typeface="Wingdings" panose="05000000000000000000" pitchFamily="2" charset="2"/>
              <a:buChar char="Ø"/>
            </a:pPr>
            <a:r>
              <a:rPr lang="en-US" sz="1800" dirty="0"/>
              <a:t>The research furthermore investigated the factors that influence the online customers repeat purchase intention.</a:t>
            </a:r>
          </a:p>
          <a:p>
            <a:pPr algn="just"/>
            <a:endParaRPr lang="en-US" sz="1800" dirty="0"/>
          </a:p>
          <a:p>
            <a:pPr algn="just">
              <a:buFont typeface="Wingdings" panose="05000000000000000000" pitchFamily="2" charset="2"/>
              <a:buChar char="Ø"/>
            </a:pPr>
            <a:r>
              <a:rPr lang="en-US" sz="1800" dirty="0"/>
              <a:t>The combination of both utilitarian value and hedonistic values are needed to affect the repeat purchase intention (loyalty) positively.</a:t>
            </a:r>
          </a:p>
          <a:p>
            <a:pPr algn="just"/>
            <a:endParaRPr lang="en-US" sz="1800" dirty="0"/>
          </a:p>
          <a:p>
            <a:pPr algn="just">
              <a:buFont typeface="Wingdings" panose="05000000000000000000" pitchFamily="2" charset="2"/>
              <a:buChar char="Ø"/>
            </a:pPr>
            <a:r>
              <a:rPr lang="en-US" sz="1800" dirty="0"/>
              <a:t>The data is collected from the Indian online shoppers. Results indicate the e-retail success factors, which are very much critical for customer satisfaction.</a:t>
            </a:r>
          </a:p>
        </p:txBody>
      </p:sp>
      <p:sp>
        <p:nvSpPr>
          <p:cNvPr id="13" name="Date Placeholder 1">
            <a:extLst>
              <a:ext uri="{FF2B5EF4-FFF2-40B4-BE49-F238E27FC236}">
                <a16:creationId xmlns:a16="http://schemas.microsoft.com/office/drawing/2014/main" id="{41444A92-3C1D-4BE8-AED7-4112F5BD5498}"/>
              </a:ext>
            </a:extLst>
          </p:cNvPr>
          <p:cNvSpPr txBox="1">
            <a:spLocks/>
          </p:cNvSpPr>
          <p:nvPr/>
        </p:nvSpPr>
        <p:spPr>
          <a:xfrm>
            <a:off x="365760" y="6464808"/>
            <a:ext cx="987552" cy="310896"/>
          </a:xfrm>
          <a:prstGeom prst="rect">
            <a:avLst/>
          </a:prstGeom>
        </p:spPr>
        <p:txBody>
          <a:bodyPr vert="horz" lIns="91440" tIns="45720" rIns="91440" bIns="45720" rtlCol="0" anchor="ct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err="1"/>
              <a:t>Fliprobo</a:t>
            </a:r>
            <a:endParaRPr lang="en-US" dirty="0"/>
          </a:p>
        </p:txBody>
      </p:sp>
    </p:spTree>
    <p:extLst>
      <p:ext uri="{BB962C8B-B14F-4D97-AF65-F5344CB8AC3E}">
        <p14:creationId xmlns:p14="http://schemas.microsoft.com/office/powerpoint/2010/main" val="1699088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23087F1-0A22-4E04-6B3F-B1DDA246A111}"/>
              </a:ext>
            </a:extLst>
          </p:cNvPr>
          <p:cNvSpPr>
            <a:spLocks noGrp="1"/>
          </p:cNvSpPr>
          <p:nvPr>
            <p:ph type="dt" sz="half" idx="10"/>
          </p:nvPr>
        </p:nvSpPr>
        <p:spPr/>
        <p:txBody>
          <a:bodyPr/>
          <a:lstStyle/>
          <a:p>
            <a:r>
              <a:rPr lang="en-US" dirty="0" err="1"/>
              <a:t>Fliprobo</a:t>
            </a:r>
            <a:endParaRPr lang="en-US" dirty="0"/>
          </a:p>
        </p:txBody>
      </p:sp>
      <p:sp>
        <p:nvSpPr>
          <p:cNvPr id="7" name="Footer Placeholder 6">
            <a:extLst>
              <a:ext uri="{FF2B5EF4-FFF2-40B4-BE49-F238E27FC236}">
                <a16:creationId xmlns:a16="http://schemas.microsoft.com/office/drawing/2014/main" id="{8FD92B98-444C-00D2-3246-91E7E1BFB673}"/>
              </a:ext>
            </a:extLst>
          </p:cNvPr>
          <p:cNvSpPr>
            <a:spLocks noGrp="1"/>
          </p:cNvSpPr>
          <p:nvPr>
            <p:ph type="ftr" sz="quarter" idx="11"/>
          </p:nvPr>
        </p:nvSpPr>
        <p:spPr/>
        <p:txBody>
          <a:bodyPr/>
          <a:lstStyle/>
          <a:p>
            <a:r>
              <a:rPr lang="en-US" dirty="0"/>
              <a:t>Customer Retention Case Study</a:t>
            </a:r>
          </a:p>
        </p:txBody>
      </p:sp>
      <p:sp>
        <p:nvSpPr>
          <p:cNvPr id="9" name="Slide Number Placeholder 8">
            <a:extLst>
              <a:ext uri="{FF2B5EF4-FFF2-40B4-BE49-F238E27FC236}">
                <a16:creationId xmlns:a16="http://schemas.microsoft.com/office/drawing/2014/main" id="{CFCF8520-CF3A-DEEA-6A9F-571CC04E7ADA}"/>
              </a:ext>
            </a:extLst>
          </p:cNvPr>
          <p:cNvSpPr>
            <a:spLocks noGrp="1"/>
          </p:cNvSpPr>
          <p:nvPr>
            <p:ph type="sldNum" sz="quarter" idx="12"/>
          </p:nvPr>
        </p:nvSpPr>
        <p:spPr/>
        <p:txBody>
          <a:bodyPr/>
          <a:lstStyle/>
          <a:p>
            <a:fld id="{58FB4751-880F-D840-AAA9-3A15815CC996}" type="slidenum">
              <a:rPr lang="en-US" smtClean="0"/>
              <a:t>6</a:t>
            </a:fld>
            <a:endParaRPr lang="en-US" dirty="0"/>
          </a:p>
        </p:txBody>
      </p:sp>
      <p:pic>
        <p:nvPicPr>
          <p:cNvPr id="10" name="Picture 9">
            <a:extLst>
              <a:ext uri="{FF2B5EF4-FFF2-40B4-BE49-F238E27FC236}">
                <a16:creationId xmlns:a16="http://schemas.microsoft.com/office/drawing/2014/main" id="{0F2B7026-A87B-42EA-A474-D17FBE8E21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818" y="681990"/>
            <a:ext cx="9372600" cy="54940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0BFA1616-34CF-4521-A2A7-49593DB7DE45}"/>
              </a:ext>
            </a:extLst>
          </p:cNvPr>
          <p:cNvSpPr txBox="1"/>
          <p:nvPr/>
        </p:nvSpPr>
        <p:spPr>
          <a:xfrm>
            <a:off x="3639312" y="207802"/>
            <a:ext cx="6113928" cy="369332"/>
          </a:xfrm>
          <a:prstGeom prst="rect">
            <a:avLst/>
          </a:prstGeom>
          <a:noFill/>
        </p:spPr>
        <p:txBody>
          <a:bodyPr wrap="square">
            <a:spAutoFit/>
          </a:bodyPr>
          <a:lstStyle/>
          <a:p>
            <a:r>
              <a:rPr lang="en-US" b="1" dirty="0"/>
              <a:t>The problem statement can be represented as below</a:t>
            </a:r>
            <a:endParaRPr lang="en-IN" b="1" dirty="0"/>
          </a:p>
        </p:txBody>
      </p:sp>
    </p:spTree>
    <p:extLst>
      <p:ext uri="{BB962C8B-B14F-4D97-AF65-F5344CB8AC3E}">
        <p14:creationId xmlns:p14="http://schemas.microsoft.com/office/powerpoint/2010/main" val="1168437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D4ADC4-01B6-AA8C-9B56-49464B100BE3}"/>
              </a:ext>
            </a:extLst>
          </p:cNvPr>
          <p:cNvSpPr>
            <a:spLocks noGrp="1"/>
          </p:cNvSpPr>
          <p:nvPr>
            <p:ph type="title"/>
          </p:nvPr>
        </p:nvSpPr>
        <p:spPr/>
        <p:txBody>
          <a:bodyPr>
            <a:normAutofit fontScale="90000"/>
          </a:bodyPr>
          <a:lstStyle/>
          <a:p>
            <a:r>
              <a:rPr lang="en-US" b="1" dirty="0">
                <a:latin typeface="+mn-lt"/>
              </a:rPr>
              <a:t>Objective</a:t>
            </a:r>
          </a:p>
        </p:txBody>
      </p:sp>
      <p:sp>
        <p:nvSpPr>
          <p:cNvPr id="5" name="Content Placeholder 4">
            <a:extLst>
              <a:ext uri="{FF2B5EF4-FFF2-40B4-BE49-F238E27FC236}">
                <a16:creationId xmlns:a16="http://schemas.microsoft.com/office/drawing/2014/main" id="{120545D0-D63E-4838-86C9-99F6D2E957AA}"/>
              </a:ext>
            </a:extLst>
          </p:cNvPr>
          <p:cNvSpPr>
            <a:spLocks noGrp="1"/>
          </p:cNvSpPr>
          <p:nvPr>
            <p:ph idx="1"/>
          </p:nvPr>
        </p:nvSpPr>
        <p:spPr>
          <a:xfrm>
            <a:off x="576071" y="1606117"/>
            <a:ext cx="11015293" cy="4050612"/>
          </a:xfrm>
        </p:spPr>
        <p:txBody>
          <a:bodyPr>
            <a:normAutofit/>
          </a:bodyPr>
          <a:lstStyle/>
          <a:p>
            <a:pPr marL="342900" indent="-342900">
              <a:buFont typeface="Wingdings" panose="05000000000000000000" pitchFamily="2" charset="2"/>
              <a:buChar char="Ø"/>
            </a:pPr>
            <a:endParaRPr lang="en-IN" sz="2800" dirty="0"/>
          </a:p>
          <a:p>
            <a:pPr marL="342900" indent="-342900" algn="just">
              <a:buFont typeface="Wingdings" panose="05000000000000000000" pitchFamily="2" charset="2"/>
              <a:buChar char="Ø"/>
            </a:pPr>
            <a:r>
              <a:rPr lang="en-IN" sz="2800" dirty="0"/>
              <a:t>The objective is to apply the analytical skills to provide findings and conclusion that would help to predict customer retention for a E-Retail company using their data on users provided over period of time.</a:t>
            </a:r>
          </a:p>
          <a:p>
            <a:pPr marL="342900" indent="-342900" algn="just">
              <a:buFont typeface="Wingdings" panose="05000000000000000000" pitchFamily="2" charset="2"/>
              <a:buChar char="Ø"/>
            </a:pPr>
            <a:endParaRPr lang="en-IN" sz="2800" dirty="0"/>
          </a:p>
          <a:p>
            <a:pPr marL="342900" indent="-342900" algn="just">
              <a:buFont typeface="Wingdings" panose="05000000000000000000" pitchFamily="2" charset="2"/>
              <a:buChar char="Ø"/>
            </a:pPr>
            <a:r>
              <a:rPr lang="en-IN" sz="2800" dirty="0"/>
              <a:t>Using the model I was tasked with determining which features were most influential in loss of valuable customer and then making a plan for how the company could use this information to increase customer retention.</a:t>
            </a:r>
          </a:p>
          <a:p>
            <a:pPr marL="0" indent="0">
              <a:buNone/>
            </a:pPr>
            <a:endParaRPr lang="en-US" dirty="0"/>
          </a:p>
        </p:txBody>
      </p:sp>
      <p:sp>
        <p:nvSpPr>
          <p:cNvPr id="4" name="Date Placeholder 3">
            <a:extLst>
              <a:ext uri="{FF2B5EF4-FFF2-40B4-BE49-F238E27FC236}">
                <a16:creationId xmlns:a16="http://schemas.microsoft.com/office/drawing/2014/main" id="{D74CC35A-169D-2E87-6515-5E6B9D8F47EF}"/>
              </a:ext>
            </a:extLst>
          </p:cNvPr>
          <p:cNvSpPr>
            <a:spLocks noGrp="1"/>
          </p:cNvSpPr>
          <p:nvPr>
            <p:ph type="dt" sz="half" idx="10"/>
          </p:nvPr>
        </p:nvSpPr>
        <p:spPr/>
        <p:txBody>
          <a:bodyPr/>
          <a:lstStyle/>
          <a:p>
            <a:r>
              <a:rPr lang="en-US" dirty="0" err="1"/>
              <a:t>Fliprobo</a:t>
            </a:r>
            <a:endParaRPr lang="en-US" dirty="0"/>
          </a:p>
        </p:txBody>
      </p:sp>
      <p:sp>
        <p:nvSpPr>
          <p:cNvPr id="6" name="Footer Placeholder 5">
            <a:extLst>
              <a:ext uri="{FF2B5EF4-FFF2-40B4-BE49-F238E27FC236}">
                <a16:creationId xmlns:a16="http://schemas.microsoft.com/office/drawing/2014/main" id="{8F9C73CF-CD73-39D0-D208-17D75BEB817B}"/>
              </a:ext>
            </a:extLst>
          </p:cNvPr>
          <p:cNvSpPr>
            <a:spLocks noGrp="1"/>
          </p:cNvSpPr>
          <p:nvPr>
            <p:ph type="ftr" sz="quarter" idx="11"/>
          </p:nvPr>
        </p:nvSpPr>
        <p:spPr/>
        <p:txBody>
          <a:bodyPr/>
          <a:lstStyle/>
          <a:p>
            <a:r>
              <a:rPr lang="en-US" dirty="0"/>
              <a:t>Customer Retention Case Study</a:t>
            </a:r>
          </a:p>
        </p:txBody>
      </p:sp>
      <p:sp>
        <p:nvSpPr>
          <p:cNvPr id="8" name="Slide Number Placeholder 7">
            <a:extLst>
              <a:ext uri="{FF2B5EF4-FFF2-40B4-BE49-F238E27FC236}">
                <a16:creationId xmlns:a16="http://schemas.microsoft.com/office/drawing/2014/main" id="{4F0540EB-6A4B-28A8-564F-BC45DFDE0883}"/>
              </a:ext>
            </a:extLst>
          </p:cNvPr>
          <p:cNvSpPr>
            <a:spLocks noGrp="1"/>
          </p:cNvSpPr>
          <p:nvPr>
            <p:ph type="sldNum" sz="quarter" idx="12"/>
          </p:nvPr>
        </p:nvSpPr>
        <p:spPr/>
        <p:txBody>
          <a:bodyPr/>
          <a:lstStyle/>
          <a:p>
            <a:fld id="{58FB4751-880F-D840-AAA9-3A15815CC996}" type="slidenum">
              <a:rPr lang="en-US" smtClean="0"/>
              <a:t>7</a:t>
            </a:fld>
            <a:endParaRPr lang="en-US" dirty="0"/>
          </a:p>
        </p:txBody>
      </p:sp>
    </p:spTree>
    <p:extLst>
      <p:ext uri="{BB962C8B-B14F-4D97-AF65-F5344CB8AC3E}">
        <p14:creationId xmlns:p14="http://schemas.microsoft.com/office/powerpoint/2010/main" val="2752853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50B43-2FC6-DBFA-2920-C8265C1C6A48}"/>
              </a:ext>
            </a:extLst>
          </p:cNvPr>
          <p:cNvSpPr>
            <a:spLocks noGrp="1"/>
          </p:cNvSpPr>
          <p:nvPr>
            <p:ph type="dt" sz="half" idx="10"/>
          </p:nvPr>
        </p:nvSpPr>
        <p:spPr/>
        <p:txBody>
          <a:bodyPr/>
          <a:lstStyle/>
          <a:p>
            <a:r>
              <a:rPr lang="en-US" dirty="0" err="1"/>
              <a:t>Fliprobo</a:t>
            </a:r>
            <a:endParaRPr lang="en-US" dirty="0"/>
          </a:p>
        </p:txBody>
      </p:sp>
      <p:sp>
        <p:nvSpPr>
          <p:cNvPr id="3" name="Footer Placeholder 2">
            <a:extLst>
              <a:ext uri="{FF2B5EF4-FFF2-40B4-BE49-F238E27FC236}">
                <a16:creationId xmlns:a16="http://schemas.microsoft.com/office/drawing/2014/main" id="{B1EFDBE1-8C88-4D39-6BA3-537373DFA091}"/>
              </a:ext>
            </a:extLst>
          </p:cNvPr>
          <p:cNvSpPr>
            <a:spLocks noGrp="1"/>
          </p:cNvSpPr>
          <p:nvPr>
            <p:ph type="ftr" sz="quarter" idx="11"/>
          </p:nvPr>
        </p:nvSpPr>
        <p:spPr/>
        <p:txBody>
          <a:bodyPr/>
          <a:lstStyle/>
          <a:p>
            <a:r>
              <a:rPr lang="en-US" dirty="0"/>
              <a:t>Customer </a:t>
            </a:r>
            <a:r>
              <a:rPr lang="en-US" dirty="0" err="1"/>
              <a:t>Retension</a:t>
            </a:r>
            <a:r>
              <a:rPr lang="en-US" dirty="0"/>
              <a:t> Case Study</a:t>
            </a:r>
          </a:p>
        </p:txBody>
      </p:sp>
      <p:sp>
        <p:nvSpPr>
          <p:cNvPr id="4" name="Slide Number Placeholder 3">
            <a:extLst>
              <a:ext uri="{FF2B5EF4-FFF2-40B4-BE49-F238E27FC236}">
                <a16:creationId xmlns:a16="http://schemas.microsoft.com/office/drawing/2014/main" id="{6D91CF39-6540-5B9E-8E6C-4310213A7FEF}"/>
              </a:ext>
            </a:extLst>
          </p:cNvPr>
          <p:cNvSpPr>
            <a:spLocks noGrp="1"/>
          </p:cNvSpPr>
          <p:nvPr>
            <p:ph type="sldNum" sz="quarter" idx="12"/>
          </p:nvPr>
        </p:nvSpPr>
        <p:spPr/>
        <p:txBody>
          <a:bodyPr/>
          <a:lstStyle/>
          <a:p>
            <a:fld id="{58FB4751-880F-D840-AAA9-3A15815CC996}" type="slidenum">
              <a:rPr lang="en-US" smtClean="0"/>
              <a:t>8</a:t>
            </a:fld>
            <a:endParaRPr lang="en-US" dirty="0"/>
          </a:p>
        </p:txBody>
      </p:sp>
      <p:sp>
        <p:nvSpPr>
          <p:cNvPr id="14" name="Title 13">
            <a:extLst>
              <a:ext uri="{FF2B5EF4-FFF2-40B4-BE49-F238E27FC236}">
                <a16:creationId xmlns:a16="http://schemas.microsoft.com/office/drawing/2014/main" id="{F5768EFB-B317-47EA-C969-D365EB136882}"/>
              </a:ext>
            </a:extLst>
          </p:cNvPr>
          <p:cNvSpPr>
            <a:spLocks noGrp="1"/>
          </p:cNvSpPr>
          <p:nvPr>
            <p:ph type="title"/>
          </p:nvPr>
        </p:nvSpPr>
        <p:spPr>
          <a:xfrm>
            <a:off x="365760" y="898575"/>
            <a:ext cx="10515600" cy="466344"/>
          </a:xfrm>
        </p:spPr>
        <p:txBody>
          <a:bodyPr/>
          <a:lstStyle/>
          <a:p>
            <a:r>
              <a:rPr lang="en-US" b="1" dirty="0"/>
              <a:t>Flow chart of data analysis</a:t>
            </a:r>
          </a:p>
        </p:txBody>
      </p:sp>
      <p:sp>
        <p:nvSpPr>
          <p:cNvPr id="7" name="Title 1">
            <a:extLst>
              <a:ext uri="{FF2B5EF4-FFF2-40B4-BE49-F238E27FC236}">
                <a16:creationId xmlns:a16="http://schemas.microsoft.com/office/drawing/2014/main" id="{A642DE85-E8E8-4F17-B699-F4602BDB3DCD}"/>
              </a:ext>
            </a:extLst>
          </p:cNvPr>
          <p:cNvSpPr txBox="1">
            <a:spLocks/>
          </p:cNvSpPr>
          <p:nvPr/>
        </p:nvSpPr>
        <p:spPr>
          <a:xfrm>
            <a:off x="1560934" y="1301497"/>
            <a:ext cx="8229600" cy="514251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400" kern="1200" cap="all" baseline="0">
                <a:solidFill>
                  <a:schemeClr val="tx1"/>
                </a:solidFill>
                <a:latin typeface="Gill Sans Nova" panose="020B0602020104020203" pitchFamily="34" charset="0"/>
                <a:ea typeface="+mj-ea"/>
                <a:cs typeface="+mj-cs"/>
              </a:defRPr>
            </a:lvl1pPr>
          </a:lstStyle>
          <a:p>
            <a:endParaRPr lang="en-US" dirty="0"/>
          </a:p>
        </p:txBody>
      </p:sp>
      <p:sp>
        <p:nvSpPr>
          <p:cNvPr id="34" name="Rectangle 33">
            <a:extLst>
              <a:ext uri="{FF2B5EF4-FFF2-40B4-BE49-F238E27FC236}">
                <a16:creationId xmlns:a16="http://schemas.microsoft.com/office/drawing/2014/main" id="{925704A1-D749-4A0C-B1E3-C1F6EB87D69A}"/>
              </a:ext>
            </a:extLst>
          </p:cNvPr>
          <p:cNvSpPr/>
          <p:nvPr/>
        </p:nvSpPr>
        <p:spPr>
          <a:xfrm>
            <a:off x="1707211" y="2126919"/>
            <a:ext cx="2065855" cy="838200"/>
          </a:xfrm>
          <a:prstGeom prst="rect">
            <a:avLst/>
          </a:prstGeom>
          <a:solidFill>
            <a:srgbClr val="92D050"/>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900" b="1" dirty="0">
                <a:solidFill>
                  <a:schemeClr val="accent1">
                    <a:lumMod val="10000"/>
                  </a:schemeClr>
                </a:solidFill>
                <a:latin typeface="Century" panose="02040604050505020304" pitchFamily="18" charset="0"/>
              </a:rPr>
              <a:t>Import Libraries</a:t>
            </a:r>
            <a:endParaRPr lang="en-IN" sz="1900" b="1" dirty="0">
              <a:solidFill>
                <a:schemeClr val="accent1">
                  <a:lumMod val="10000"/>
                </a:schemeClr>
              </a:solidFill>
              <a:latin typeface="Century" panose="02040604050505020304" pitchFamily="18" charset="0"/>
            </a:endParaRPr>
          </a:p>
        </p:txBody>
      </p:sp>
      <p:sp>
        <p:nvSpPr>
          <p:cNvPr id="35" name="Arrow: Right 10">
            <a:extLst>
              <a:ext uri="{FF2B5EF4-FFF2-40B4-BE49-F238E27FC236}">
                <a16:creationId xmlns:a16="http://schemas.microsoft.com/office/drawing/2014/main" id="{F834A52B-D82F-4860-A2E9-3007D9AB5143}"/>
              </a:ext>
            </a:extLst>
          </p:cNvPr>
          <p:cNvSpPr/>
          <p:nvPr/>
        </p:nvSpPr>
        <p:spPr>
          <a:xfrm>
            <a:off x="4001666" y="2299447"/>
            <a:ext cx="1024204" cy="5232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Rectangle 35">
            <a:extLst>
              <a:ext uri="{FF2B5EF4-FFF2-40B4-BE49-F238E27FC236}">
                <a16:creationId xmlns:a16="http://schemas.microsoft.com/office/drawing/2014/main" id="{AD56073F-6F0E-4C7C-B5C0-15980084ED07}"/>
              </a:ext>
            </a:extLst>
          </p:cNvPr>
          <p:cNvSpPr/>
          <p:nvPr/>
        </p:nvSpPr>
        <p:spPr>
          <a:xfrm>
            <a:off x="5297066" y="2147047"/>
            <a:ext cx="2058496" cy="838200"/>
          </a:xfrm>
          <a:prstGeom prst="rect">
            <a:avLst/>
          </a:prstGeom>
          <a:solidFill>
            <a:schemeClr val="tx2">
              <a:lumMod val="60000"/>
              <a:lumOff val="40000"/>
            </a:schemeClr>
          </a:solidFill>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000" b="1" dirty="0">
                <a:solidFill>
                  <a:schemeClr val="accent1">
                    <a:lumMod val="10000"/>
                  </a:schemeClr>
                </a:solidFill>
                <a:latin typeface="Century" panose="02040604050505020304" pitchFamily="18" charset="0"/>
              </a:rPr>
              <a:t>Import Dataset</a:t>
            </a:r>
            <a:endParaRPr lang="en-IN" sz="2000" b="1" dirty="0">
              <a:solidFill>
                <a:schemeClr val="accent1">
                  <a:lumMod val="10000"/>
                </a:schemeClr>
              </a:solidFill>
              <a:latin typeface="Century" panose="02040604050505020304" pitchFamily="18" charset="0"/>
            </a:endParaRPr>
          </a:p>
        </p:txBody>
      </p:sp>
      <p:sp>
        <p:nvSpPr>
          <p:cNvPr id="37" name="Arrow: Right 12">
            <a:extLst>
              <a:ext uri="{FF2B5EF4-FFF2-40B4-BE49-F238E27FC236}">
                <a16:creationId xmlns:a16="http://schemas.microsoft.com/office/drawing/2014/main" id="{3F921715-FD83-4CE2-B609-80C0BF5A138D}"/>
              </a:ext>
            </a:extLst>
          </p:cNvPr>
          <p:cNvSpPr/>
          <p:nvPr/>
        </p:nvSpPr>
        <p:spPr>
          <a:xfrm>
            <a:off x="7583066" y="2299447"/>
            <a:ext cx="990600" cy="53340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Rectangle 37">
            <a:extLst>
              <a:ext uri="{FF2B5EF4-FFF2-40B4-BE49-F238E27FC236}">
                <a16:creationId xmlns:a16="http://schemas.microsoft.com/office/drawing/2014/main" id="{461CB6AE-D49F-4C66-9E9F-F87BBE5819CE}"/>
              </a:ext>
            </a:extLst>
          </p:cNvPr>
          <p:cNvSpPr/>
          <p:nvPr/>
        </p:nvSpPr>
        <p:spPr>
          <a:xfrm>
            <a:off x="8649866" y="2147047"/>
            <a:ext cx="1905000" cy="838200"/>
          </a:xfrm>
          <a:prstGeom prst="rect">
            <a:avLst/>
          </a:prstGeom>
          <a:solidFill>
            <a:schemeClr val="accent1">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accent1">
                    <a:lumMod val="10000"/>
                  </a:schemeClr>
                </a:solidFill>
                <a:latin typeface="Century" panose="02040604050505020304" pitchFamily="18" charset="0"/>
              </a:rPr>
              <a:t>Data Preprocessing</a:t>
            </a:r>
            <a:endParaRPr lang="en-IN" sz="1900" b="1" dirty="0">
              <a:solidFill>
                <a:schemeClr val="accent1">
                  <a:lumMod val="10000"/>
                </a:schemeClr>
              </a:solidFill>
              <a:latin typeface="Century" panose="02040604050505020304" pitchFamily="18" charset="0"/>
            </a:endParaRPr>
          </a:p>
        </p:txBody>
      </p:sp>
      <p:sp>
        <p:nvSpPr>
          <p:cNvPr id="39" name="Arrow: Down 14">
            <a:extLst>
              <a:ext uri="{FF2B5EF4-FFF2-40B4-BE49-F238E27FC236}">
                <a16:creationId xmlns:a16="http://schemas.microsoft.com/office/drawing/2014/main" id="{F8728D28-ADEC-4A78-8383-8E51B88D3BEF}"/>
              </a:ext>
            </a:extLst>
          </p:cNvPr>
          <p:cNvSpPr/>
          <p:nvPr/>
        </p:nvSpPr>
        <p:spPr>
          <a:xfrm>
            <a:off x="9335666" y="3290047"/>
            <a:ext cx="539634" cy="86089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Rectangle 39">
            <a:extLst>
              <a:ext uri="{FF2B5EF4-FFF2-40B4-BE49-F238E27FC236}">
                <a16:creationId xmlns:a16="http://schemas.microsoft.com/office/drawing/2014/main" id="{6FA43BFC-0B85-4762-9EC5-6A5474C160FC}"/>
              </a:ext>
            </a:extLst>
          </p:cNvPr>
          <p:cNvSpPr/>
          <p:nvPr/>
        </p:nvSpPr>
        <p:spPr>
          <a:xfrm>
            <a:off x="8726066" y="4280647"/>
            <a:ext cx="1905000" cy="838200"/>
          </a:xfrm>
          <a:prstGeom prst="rect">
            <a:avLst/>
          </a:prstGeom>
          <a:solidFill>
            <a:schemeClr val="bg2">
              <a:lumMod val="7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accent1">
                    <a:lumMod val="10000"/>
                  </a:schemeClr>
                </a:solidFill>
                <a:latin typeface="Century" panose="02040604050505020304" pitchFamily="18" charset="0"/>
              </a:rPr>
              <a:t>Finding null values</a:t>
            </a:r>
            <a:endParaRPr lang="en-IN" sz="1900" b="1" dirty="0">
              <a:solidFill>
                <a:schemeClr val="accent1">
                  <a:lumMod val="10000"/>
                </a:schemeClr>
              </a:solidFill>
              <a:latin typeface="Century" panose="02040604050505020304" pitchFamily="18" charset="0"/>
            </a:endParaRPr>
          </a:p>
        </p:txBody>
      </p:sp>
      <p:sp>
        <p:nvSpPr>
          <p:cNvPr id="41" name="Arrow: Left 18">
            <a:extLst>
              <a:ext uri="{FF2B5EF4-FFF2-40B4-BE49-F238E27FC236}">
                <a16:creationId xmlns:a16="http://schemas.microsoft.com/office/drawing/2014/main" id="{542EE5F4-941B-4AD9-9625-F09C09218AD3}"/>
              </a:ext>
            </a:extLst>
          </p:cNvPr>
          <p:cNvSpPr/>
          <p:nvPr/>
        </p:nvSpPr>
        <p:spPr>
          <a:xfrm>
            <a:off x="7583066" y="4509247"/>
            <a:ext cx="1079266" cy="525292"/>
          </a:xfrm>
          <a:prstGeom prst="lef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2" name="Rectangle 41">
            <a:extLst>
              <a:ext uri="{FF2B5EF4-FFF2-40B4-BE49-F238E27FC236}">
                <a16:creationId xmlns:a16="http://schemas.microsoft.com/office/drawing/2014/main" id="{3B838B03-E5DA-4A91-BD73-3F5F0AC0DCC6}"/>
              </a:ext>
            </a:extLst>
          </p:cNvPr>
          <p:cNvSpPr/>
          <p:nvPr/>
        </p:nvSpPr>
        <p:spPr>
          <a:xfrm>
            <a:off x="5297067" y="4280648"/>
            <a:ext cx="2057400" cy="838200"/>
          </a:xfrm>
          <a:prstGeom prst="rect">
            <a:avLst/>
          </a:prstGeom>
          <a:solidFill>
            <a:schemeClr val="accent5">
              <a:lumMod val="60000"/>
              <a:lumOff val="4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accent1">
                    <a:lumMod val="10000"/>
                  </a:schemeClr>
                </a:solidFill>
                <a:latin typeface="Century" panose="02040604050505020304" pitchFamily="18" charset="0"/>
              </a:rPr>
              <a:t>Visualization</a:t>
            </a:r>
          </a:p>
          <a:p>
            <a:pPr algn="ctr"/>
            <a:r>
              <a:rPr lang="en-US" sz="1900" b="1" dirty="0">
                <a:solidFill>
                  <a:schemeClr val="accent1">
                    <a:lumMod val="10000"/>
                  </a:schemeClr>
                </a:solidFill>
                <a:latin typeface="Century" panose="02040604050505020304" pitchFamily="18" charset="0"/>
              </a:rPr>
              <a:t>(EDA)</a:t>
            </a:r>
            <a:endParaRPr lang="en-IN" sz="1900" b="1" dirty="0">
              <a:solidFill>
                <a:schemeClr val="accent1">
                  <a:lumMod val="10000"/>
                </a:schemeClr>
              </a:solidFill>
              <a:latin typeface="Century" panose="02040604050505020304" pitchFamily="18" charset="0"/>
            </a:endParaRPr>
          </a:p>
        </p:txBody>
      </p:sp>
      <p:sp>
        <p:nvSpPr>
          <p:cNvPr id="43" name="Arrow: Left 20">
            <a:extLst>
              <a:ext uri="{FF2B5EF4-FFF2-40B4-BE49-F238E27FC236}">
                <a16:creationId xmlns:a16="http://schemas.microsoft.com/office/drawing/2014/main" id="{77CC117F-0EBE-4692-8CF6-72B90D55D551}"/>
              </a:ext>
            </a:extLst>
          </p:cNvPr>
          <p:cNvSpPr/>
          <p:nvPr/>
        </p:nvSpPr>
        <p:spPr>
          <a:xfrm>
            <a:off x="3925466" y="4433047"/>
            <a:ext cx="1024204" cy="523220"/>
          </a:xfrm>
          <a:prstGeom prst="lef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4" name="Rectangle 43">
            <a:extLst>
              <a:ext uri="{FF2B5EF4-FFF2-40B4-BE49-F238E27FC236}">
                <a16:creationId xmlns:a16="http://schemas.microsoft.com/office/drawing/2014/main" id="{968AC421-B033-4CFF-A6EC-0D24C47850A3}"/>
              </a:ext>
            </a:extLst>
          </p:cNvPr>
          <p:cNvSpPr/>
          <p:nvPr/>
        </p:nvSpPr>
        <p:spPr>
          <a:xfrm>
            <a:off x="1707211" y="4280648"/>
            <a:ext cx="1989655" cy="838200"/>
          </a:xfrm>
          <a:prstGeom prst="rect">
            <a:avLst/>
          </a:prstGeom>
          <a:solidFill>
            <a:schemeClr val="accent6">
              <a:lumMod val="5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900" b="1" dirty="0">
                <a:solidFill>
                  <a:schemeClr val="accent1">
                    <a:lumMod val="10000"/>
                  </a:schemeClr>
                </a:solidFill>
                <a:latin typeface="Century" panose="02040604050505020304" pitchFamily="18" charset="0"/>
              </a:rPr>
              <a:t>Label Encoding &amp; Checked for Correlation</a:t>
            </a:r>
            <a:endParaRPr lang="en-IN" sz="1900" b="1" dirty="0">
              <a:solidFill>
                <a:schemeClr val="accent1">
                  <a:lumMod val="10000"/>
                </a:schemeClr>
              </a:solidFill>
              <a:latin typeface="Century" panose="02040604050505020304" pitchFamily="18" charset="0"/>
            </a:endParaRPr>
          </a:p>
        </p:txBody>
      </p:sp>
    </p:spTree>
    <p:extLst>
      <p:ext uri="{BB962C8B-B14F-4D97-AF65-F5344CB8AC3E}">
        <p14:creationId xmlns:p14="http://schemas.microsoft.com/office/powerpoint/2010/main" val="1096717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461112-1314-1F15-2239-5EFCF120CB67}"/>
              </a:ext>
            </a:extLst>
          </p:cNvPr>
          <p:cNvSpPr>
            <a:spLocks noGrp="1"/>
          </p:cNvSpPr>
          <p:nvPr>
            <p:ph type="dt" sz="half" idx="10"/>
          </p:nvPr>
        </p:nvSpPr>
        <p:spPr/>
        <p:txBody>
          <a:bodyPr/>
          <a:lstStyle/>
          <a:p>
            <a:r>
              <a:rPr lang="en-US" dirty="0" err="1"/>
              <a:t>Fliprobo</a:t>
            </a:r>
            <a:endParaRPr lang="en-US" dirty="0"/>
          </a:p>
        </p:txBody>
      </p:sp>
      <p:sp>
        <p:nvSpPr>
          <p:cNvPr id="4" name="Footer Placeholder 3">
            <a:extLst>
              <a:ext uri="{FF2B5EF4-FFF2-40B4-BE49-F238E27FC236}">
                <a16:creationId xmlns:a16="http://schemas.microsoft.com/office/drawing/2014/main" id="{33D4406C-089C-C2FF-4CED-A1744760FE3A}"/>
              </a:ext>
            </a:extLst>
          </p:cNvPr>
          <p:cNvSpPr>
            <a:spLocks noGrp="1"/>
          </p:cNvSpPr>
          <p:nvPr>
            <p:ph type="ftr" sz="quarter" idx="11"/>
          </p:nvPr>
        </p:nvSpPr>
        <p:spPr/>
        <p:txBody>
          <a:bodyPr/>
          <a:lstStyle/>
          <a:p>
            <a:r>
              <a:rPr lang="en-US" dirty="0"/>
              <a:t>Customer Retention Case Study</a:t>
            </a:r>
          </a:p>
        </p:txBody>
      </p:sp>
      <p:sp>
        <p:nvSpPr>
          <p:cNvPr id="6" name="Slide Number Placeholder 5">
            <a:extLst>
              <a:ext uri="{FF2B5EF4-FFF2-40B4-BE49-F238E27FC236}">
                <a16:creationId xmlns:a16="http://schemas.microsoft.com/office/drawing/2014/main" id="{2705CC93-7672-B278-4A84-0AB0F7221F04}"/>
              </a:ext>
            </a:extLst>
          </p:cNvPr>
          <p:cNvSpPr>
            <a:spLocks noGrp="1"/>
          </p:cNvSpPr>
          <p:nvPr>
            <p:ph type="sldNum" sz="quarter" idx="12"/>
          </p:nvPr>
        </p:nvSpPr>
        <p:spPr/>
        <p:txBody>
          <a:bodyPr/>
          <a:lstStyle/>
          <a:p>
            <a:fld id="{58FB4751-880F-D840-AAA9-3A15815CC996}" type="slidenum">
              <a:rPr lang="en-US" smtClean="0"/>
              <a:t>9</a:t>
            </a:fld>
            <a:endParaRPr lang="en-US" dirty="0"/>
          </a:p>
        </p:txBody>
      </p:sp>
      <p:sp>
        <p:nvSpPr>
          <p:cNvPr id="10" name="Title 9">
            <a:extLst>
              <a:ext uri="{FF2B5EF4-FFF2-40B4-BE49-F238E27FC236}">
                <a16:creationId xmlns:a16="http://schemas.microsoft.com/office/drawing/2014/main" id="{9645BD6E-D504-0AAE-E7AB-615D99588185}"/>
              </a:ext>
            </a:extLst>
          </p:cNvPr>
          <p:cNvSpPr>
            <a:spLocks noGrp="1"/>
          </p:cNvSpPr>
          <p:nvPr>
            <p:ph type="title"/>
          </p:nvPr>
        </p:nvSpPr>
        <p:spPr>
          <a:xfrm>
            <a:off x="365760" y="82296"/>
            <a:ext cx="10515600" cy="676656"/>
          </a:xfrm>
        </p:spPr>
        <p:txBody>
          <a:bodyPr>
            <a:normAutofit fontScale="90000"/>
          </a:bodyPr>
          <a:lstStyle/>
          <a:p>
            <a:r>
              <a:rPr lang="en-US" b="1" dirty="0">
                <a:latin typeface="+mn-lt"/>
              </a:rPr>
              <a:t>Exploratory Data Analysis (EDA)</a:t>
            </a:r>
          </a:p>
        </p:txBody>
      </p:sp>
      <p:graphicFrame>
        <p:nvGraphicFramePr>
          <p:cNvPr id="14" name="Content Placeholder 3" descr="Timeline Placeholder ">
            <a:extLst>
              <a:ext uri="{FF2B5EF4-FFF2-40B4-BE49-F238E27FC236}">
                <a16:creationId xmlns:a16="http://schemas.microsoft.com/office/drawing/2014/main" id="{8B282638-605F-AABF-CB34-2453951B1089}"/>
              </a:ext>
            </a:extLst>
          </p:cNvPr>
          <p:cNvGraphicFramePr>
            <a:graphicFrameLocks noGrp="1"/>
          </p:cNvGraphicFramePr>
          <p:nvPr>
            <p:ph idx="1"/>
            <p:extLst>
              <p:ext uri="{D42A27DB-BD31-4B8C-83A1-F6EECF244321}">
                <p14:modId xmlns:p14="http://schemas.microsoft.com/office/powerpoint/2010/main" val="2435335869"/>
              </p:ext>
            </p:extLst>
          </p:nvPr>
        </p:nvGraphicFramePr>
        <p:xfrm>
          <a:off x="512064" y="758952"/>
          <a:ext cx="10515600" cy="53998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1189E1D6-8D2E-4D9C-A838-2057DB767336}"/>
              </a:ext>
            </a:extLst>
          </p:cNvPr>
          <p:cNvPicPr>
            <a:picLocks noChangeAspect="1"/>
          </p:cNvPicPr>
          <p:nvPr/>
        </p:nvPicPr>
        <p:blipFill>
          <a:blip r:embed="rId8"/>
          <a:stretch>
            <a:fillRect/>
          </a:stretch>
        </p:blipFill>
        <p:spPr>
          <a:xfrm>
            <a:off x="5335592" y="4653282"/>
            <a:ext cx="1213114" cy="457200"/>
          </a:xfrm>
          <a:prstGeom prst="rect">
            <a:avLst/>
          </a:prstGeom>
        </p:spPr>
      </p:pic>
      <p:pic>
        <p:nvPicPr>
          <p:cNvPr id="8" name="Picture 7">
            <a:extLst>
              <a:ext uri="{FF2B5EF4-FFF2-40B4-BE49-F238E27FC236}">
                <a16:creationId xmlns:a16="http://schemas.microsoft.com/office/drawing/2014/main" id="{0E332998-9D9E-4888-835E-7595B7FE8EBD}"/>
              </a:ext>
            </a:extLst>
          </p:cNvPr>
          <p:cNvPicPr>
            <a:picLocks noChangeAspect="1"/>
          </p:cNvPicPr>
          <p:nvPr/>
        </p:nvPicPr>
        <p:blipFill>
          <a:blip r:embed="rId9"/>
          <a:stretch>
            <a:fillRect/>
          </a:stretch>
        </p:blipFill>
        <p:spPr>
          <a:xfrm>
            <a:off x="5335592" y="5307514"/>
            <a:ext cx="1213114" cy="451434"/>
          </a:xfrm>
          <a:prstGeom prst="rect">
            <a:avLst/>
          </a:prstGeom>
        </p:spPr>
      </p:pic>
      <p:pic>
        <p:nvPicPr>
          <p:cNvPr id="9" name="Picture 8">
            <a:extLst>
              <a:ext uri="{FF2B5EF4-FFF2-40B4-BE49-F238E27FC236}">
                <a16:creationId xmlns:a16="http://schemas.microsoft.com/office/drawing/2014/main" id="{2B8E853A-4A89-4F05-A67B-1A5C3B938880}"/>
              </a:ext>
            </a:extLst>
          </p:cNvPr>
          <p:cNvPicPr>
            <a:picLocks noChangeAspect="1"/>
          </p:cNvPicPr>
          <p:nvPr/>
        </p:nvPicPr>
        <p:blipFill>
          <a:blip r:embed="rId10"/>
          <a:stretch>
            <a:fillRect/>
          </a:stretch>
        </p:blipFill>
        <p:spPr>
          <a:xfrm>
            <a:off x="6903720" y="4653282"/>
            <a:ext cx="1828800" cy="450955"/>
          </a:xfrm>
          <a:prstGeom prst="rect">
            <a:avLst/>
          </a:prstGeom>
        </p:spPr>
      </p:pic>
      <p:pic>
        <p:nvPicPr>
          <p:cNvPr id="11" name="Picture 10">
            <a:extLst>
              <a:ext uri="{FF2B5EF4-FFF2-40B4-BE49-F238E27FC236}">
                <a16:creationId xmlns:a16="http://schemas.microsoft.com/office/drawing/2014/main" id="{DC653D69-2B58-4241-8448-8459202979BF}"/>
              </a:ext>
            </a:extLst>
          </p:cNvPr>
          <p:cNvPicPr>
            <a:picLocks noChangeAspect="1"/>
          </p:cNvPicPr>
          <p:nvPr/>
        </p:nvPicPr>
        <p:blipFill>
          <a:blip r:embed="rId11"/>
          <a:stretch>
            <a:fillRect/>
          </a:stretch>
        </p:blipFill>
        <p:spPr>
          <a:xfrm>
            <a:off x="6903720" y="5307993"/>
            <a:ext cx="1828800" cy="450955"/>
          </a:xfrm>
          <a:prstGeom prst="rect">
            <a:avLst/>
          </a:prstGeom>
        </p:spPr>
      </p:pic>
      <p:pic>
        <p:nvPicPr>
          <p:cNvPr id="12" name="Picture 11">
            <a:extLst>
              <a:ext uri="{FF2B5EF4-FFF2-40B4-BE49-F238E27FC236}">
                <a16:creationId xmlns:a16="http://schemas.microsoft.com/office/drawing/2014/main" id="{C61EB955-6BC1-4143-8593-6AEF5ADD88CF}"/>
              </a:ext>
            </a:extLst>
          </p:cNvPr>
          <p:cNvPicPr>
            <a:picLocks noChangeAspect="1"/>
          </p:cNvPicPr>
          <p:nvPr/>
        </p:nvPicPr>
        <p:blipFill>
          <a:blip r:embed="rId12"/>
          <a:stretch>
            <a:fillRect/>
          </a:stretch>
        </p:blipFill>
        <p:spPr>
          <a:xfrm>
            <a:off x="8980250" y="4794579"/>
            <a:ext cx="1754507" cy="768244"/>
          </a:xfrm>
          <a:prstGeom prst="rect">
            <a:avLst/>
          </a:prstGeom>
        </p:spPr>
      </p:pic>
    </p:spTree>
    <p:extLst>
      <p:ext uri="{BB962C8B-B14F-4D97-AF65-F5344CB8AC3E}">
        <p14:creationId xmlns:p14="http://schemas.microsoft.com/office/powerpoint/2010/main" val="12341335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Integral</Template>
  <TotalTime>462</TotalTime>
  <Words>2230</Words>
  <Application>Microsoft Office PowerPoint</Application>
  <PresentationFormat>Widescreen</PresentationFormat>
  <Paragraphs>284</Paragraphs>
  <Slides>27</Slides>
  <Notes>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27</vt:i4>
      </vt:variant>
    </vt:vector>
  </HeadingPairs>
  <TitlesOfParts>
    <vt:vector size="43" baseType="lpstr">
      <vt:lpstr>Arial</vt:lpstr>
      <vt:lpstr>Calibri</vt:lpstr>
      <vt:lpstr>Century</vt:lpstr>
      <vt:lpstr>Century Gothic</vt:lpstr>
      <vt:lpstr>Constantia (Body)</vt:lpstr>
      <vt:lpstr>Courier New</vt:lpstr>
      <vt:lpstr>Gill Sans Nova</vt:lpstr>
      <vt:lpstr>Gill Sans Nova Light</vt:lpstr>
      <vt:lpstr>Gill Sans Nova Light (Body)</vt:lpstr>
      <vt:lpstr>Sagona Book</vt:lpstr>
      <vt:lpstr>Sagona Book (Body)</vt:lpstr>
      <vt:lpstr>Tw Cen MT</vt:lpstr>
      <vt:lpstr>Tw Cen MT Condensed</vt:lpstr>
      <vt:lpstr>Wingdings</vt:lpstr>
      <vt:lpstr>Wingdings 3</vt:lpstr>
      <vt:lpstr>Integral</vt:lpstr>
      <vt:lpstr>Customer Retention Case Study</vt:lpstr>
      <vt:lpstr>agenda</vt:lpstr>
      <vt:lpstr>introduction</vt:lpstr>
      <vt:lpstr>PowerPoint Presentation</vt:lpstr>
      <vt:lpstr>Problem Statement</vt:lpstr>
      <vt:lpstr>PowerPoint Presentation</vt:lpstr>
      <vt:lpstr>Objective</vt:lpstr>
      <vt:lpstr>Flow chart of data analysis</vt:lpstr>
      <vt:lpstr>Exploratory Data Analysis (EDA)</vt:lpstr>
      <vt:lpstr>Timeline</vt:lpstr>
      <vt:lpstr>Dataset  Description</vt:lpstr>
      <vt:lpstr>visualization</vt:lpstr>
      <vt:lpstr>Univariate analysis</vt:lpstr>
      <vt:lpstr>PowerPoint Presentation</vt:lpstr>
      <vt:lpstr>Bivariate analysis cont.</vt:lpstr>
      <vt:lpstr>Bivariate analysis cont.</vt:lpstr>
      <vt:lpstr>Multivariate analysis</vt:lpstr>
      <vt:lpstr>MULTIVARIATE ANALYSIS CONT.</vt:lpstr>
      <vt:lpstr>Correlation Between Columns</vt:lpstr>
      <vt:lpstr>Inference</vt:lpstr>
      <vt:lpstr>Amazom.com</vt:lpstr>
      <vt:lpstr>Flipkart.com</vt:lpstr>
      <vt:lpstr>PowerPoint Presentation</vt:lpstr>
      <vt:lpstr>PowerPoint Presentation</vt:lpstr>
      <vt:lpstr>Snapdeal.com</vt:lpstr>
      <vt:lpstr>Future Work</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Purva Sonsare</dc:creator>
  <cp:lastModifiedBy>MEGHA KUMARI</cp:lastModifiedBy>
  <cp:revision>18</cp:revision>
  <dcterms:created xsi:type="dcterms:W3CDTF">2022-09-24T09:32:53Z</dcterms:created>
  <dcterms:modified xsi:type="dcterms:W3CDTF">2022-11-16T03:35:50Z</dcterms:modified>
</cp:coreProperties>
</file>